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58" r:id="rId5"/>
    <p:sldId id="276" r:id="rId6"/>
    <p:sldId id="259" r:id="rId7"/>
    <p:sldId id="260" r:id="rId8"/>
    <p:sldId id="278"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9" r:id="rId24"/>
    <p:sldId id="280" r:id="rId25"/>
    <p:sldId id="281" r:id="rId26"/>
    <p:sldId id="282" r:id="rId27"/>
    <p:sldId id="283" r:id="rId28"/>
    <p:sldId id="284" r:id="rId29"/>
    <p:sldId id="285" r:id="rId30"/>
    <p:sldId id="275" r:id="rId31"/>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9F6D7D6-50C4-41A5-A826-0D9577A57160}" type="datetimeFigureOut">
              <a:rPr lang="fa-IR" smtClean="0"/>
              <a:t>07/02/1446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364F12-86CE-452C-B523-FDDB92C806DE}" type="slidenum">
              <a:rPr lang="fa-IR" smtClean="0"/>
              <a:t>‹#›</a:t>
            </a:fld>
            <a:endParaRPr lang="fa-IR"/>
          </a:p>
        </p:txBody>
      </p:sp>
    </p:spTree>
    <p:extLst>
      <p:ext uri="{BB962C8B-B14F-4D97-AF65-F5344CB8AC3E}">
        <p14:creationId xmlns:p14="http://schemas.microsoft.com/office/powerpoint/2010/main" val="178940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9F6D7D6-50C4-41A5-A826-0D9577A57160}" type="datetimeFigureOut">
              <a:rPr lang="fa-IR" smtClean="0"/>
              <a:t>07/02/1446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364F12-86CE-452C-B523-FDDB92C806DE}" type="slidenum">
              <a:rPr lang="fa-IR" smtClean="0"/>
              <a:t>‹#›</a:t>
            </a:fld>
            <a:endParaRPr lang="fa-IR"/>
          </a:p>
        </p:txBody>
      </p:sp>
    </p:spTree>
    <p:extLst>
      <p:ext uri="{BB962C8B-B14F-4D97-AF65-F5344CB8AC3E}">
        <p14:creationId xmlns:p14="http://schemas.microsoft.com/office/powerpoint/2010/main" val="36789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9F6D7D6-50C4-41A5-A826-0D9577A57160}" type="datetimeFigureOut">
              <a:rPr lang="fa-IR" smtClean="0"/>
              <a:t>07/02/1446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364F12-86CE-452C-B523-FDDB92C806DE}" type="slidenum">
              <a:rPr lang="fa-IR" smtClean="0"/>
              <a:t>‹#›</a:t>
            </a:fld>
            <a:endParaRPr lang="fa-IR"/>
          </a:p>
        </p:txBody>
      </p:sp>
    </p:spTree>
    <p:extLst>
      <p:ext uri="{BB962C8B-B14F-4D97-AF65-F5344CB8AC3E}">
        <p14:creationId xmlns:p14="http://schemas.microsoft.com/office/powerpoint/2010/main" val="149017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9F6D7D6-50C4-41A5-A826-0D9577A57160}" type="datetimeFigureOut">
              <a:rPr lang="fa-IR" smtClean="0"/>
              <a:t>07/02/1446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364F12-86CE-452C-B523-FDDB92C806DE}" type="slidenum">
              <a:rPr lang="fa-IR" smtClean="0"/>
              <a:t>‹#›</a:t>
            </a:fld>
            <a:endParaRPr lang="fa-IR"/>
          </a:p>
        </p:txBody>
      </p:sp>
    </p:spTree>
    <p:extLst>
      <p:ext uri="{BB962C8B-B14F-4D97-AF65-F5344CB8AC3E}">
        <p14:creationId xmlns:p14="http://schemas.microsoft.com/office/powerpoint/2010/main" val="386242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F6D7D6-50C4-41A5-A826-0D9577A57160}" type="datetimeFigureOut">
              <a:rPr lang="fa-IR" smtClean="0"/>
              <a:t>07/02/1446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364F12-86CE-452C-B523-FDDB92C806DE}" type="slidenum">
              <a:rPr lang="fa-IR" smtClean="0"/>
              <a:t>‹#›</a:t>
            </a:fld>
            <a:endParaRPr lang="fa-IR"/>
          </a:p>
        </p:txBody>
      </p:sp>
    </p:spTree>
    <p:extLst>
      <p:ext uri="{BB962C8B-B14F-4D97-AF65-F5344CB8AC3E}">
        <p14:creationId xmlns:p14="http://schemas.microsoft.com/office/powerpoint/2010/main" val="232514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9F6D7D6-50C4-41A5-A826-0D9577A57160}" type="datetimeFigureOut">
              <a:rPr lang="fa-IR" smtClean="0"/>
              <a:t>07/02/1446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364F12-86CE-452C-B523-FDDB92C806DE}" type="slidenum">
              <a:rPr lang="fa-IR" smtClean="0"/>
              <a:t>‹#›</a:t>
            </a:fld>
            <a:endParaRPr lang="fa-IR"/>
          </a:p>
        </p:txBody>
      </p:sp>
    </p:spTree>
    <p:extLst>
      <p:ext uri="{BB962C8B-B14F-4D97-AF65-F5344CB8AC3E}">
        <p14:creationId xmlns:p14="http://schemas.microsoft.com/office/powerpoint/2010/main" val="351744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9F6D7D6-50C4-41A5-A826-0D9577A57160}" type="datetimeFigureOut">
              <a:rPr lang="fa-IR" smtClean="0"/>
              <a:t>07/02/1446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7364F12-86CE-452C-B523-FDDB92C806DE}" type="slidenum">
              <a:rPr lang="fa-IR" smtClean="0"/>
              <a:t>‹#›</a:t>
            </a:fld>
            <a:endParaRPr lang="fa-IR"/>
          </a:p>
        </p:txBody>
      </p:sp>
    </p:spTree>
    <p:extLst>
      <p:ext uri="{BB962C8B-B14F-4D97-AF65-F5344CB8AC3E}">
        <p14:creationId xmlns:p14="http://schemas.microsoft.com/office/powerpoint/2010/main" val="36673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9F6D7D6-50C4-41A5-A826-0D9577A57160}" type="datetimeFigureOut">
              <a:rPr lang="fa-IR" smtClean="0"/>
              <a:t>07/02/1446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7364F12-86CE-452C-B523-FDDB92C806DE}" type="slidenum">
              <a:rPr lang="fa-IR" smtClean="0"/>
              <a:t>‹#›</a:t>
            </a:fld>
            <a:endParaRPr lang="fa-IR"/>
          </a:p>
        </p:txBody>
      </p:sp>
    </p:spTree>
    <p:extLst>
      <p:ext uri="{BB962C8B-B14F-4D97-AF65-F5344CB8AC3E}">
        <p14:creationId xmlns:p14="http://schemas.microsoft.com/office/powerpoint/2010/main" val="25068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6D7D6-50C4-41A5-A826-0D9577A57160}" type="datetimeFigureOut">
              <a:rPr lang="fa-IR" smtClean="0"/>
              <a:t>07/02/1446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7364F12-86CE-452C-B523-FDDB92C806DE}" type="slidenum">
              <a:rPr lang="fa-IR" smtClean="0"/>
              <a:t>‹#›</a:t>
            </a:fld>
            <a:endParaRPr lang="fa-IR"/>
          </a:p>
        </p:txBody>
      </p:sp>
    </p:spTree>
    <p:extLst>
      <p:ext uri="{BB962C8B-B14F-4D97-AF65-F5344CB8AC3E}">
        <p14:creationId xmlns:p14="http://schemas.microsoft.com/office/powerpoint/2010/main" val="331194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F6D7D6-50C4-41A5-A826-0D9577A57160}" type="datetimeFigureOut">
              <a:rPr lang="fa-IR" smtClean="0"/>
              <a:t>07/02/1446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364F12-86CE-452C-B523-FDDB92C806DE}" type="slidenum">
              <a:rPr lang="fa-IR" smtClean="0"/>
              <a:t>‹#›</a:t>
            </a:fld>
            <a:endParaRPr lang="fa-IR"/>
          </a:p>
        </p:txBody>
      </p:sp>
    </p:spTree>
    <p:extLst>
      <p:ext uri="{BB962C8B-B14F-4D97-AF65-F5344CB8AC3E}">
        <p14:creationId xmlns:p14="http://schemas.microsoft.com/office/powerpoint/2010/main" val="47977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F6D7D6-50C4-41A5-A826-0D9577A57160}" type="datetimeFigureOut">
              <a:rPr lang="fa-IR" smtClean="0"/>
              <a:t>07/02/1446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364F12-86CE-452C-B523-FDDB92C806DE}" type="slidenum">
              <a:rPr lang="fa-IR" smtClean="0"/>
              <a:t>‹#›</a:t>
            </a:fld>
            <a:endParaRPr lang="fa-IR"/>
          </a:p>
        </p:txBody>
      </p:sp>
    </p:spTree>
    <p:extLst>
      <p:ext uri="{BB962C8B-B14F-4D97-AF65-F5344CB8AC3E}">
        <p14:creationId xmlns:p14="http://schemas.microsoft.com/office/powerpoint/2010/main" val="172541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6D7D6-50C4-41A5-A826-0D9577A57160}" type="datetimeFigureOut">
              <a:rPr lang="fa-IR" smtClean="0"/>
              <a:t>07/02/1446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64F12-86CE-452C-B523-FDDB92C806DE}" type="slidenum">
              <a:rPr lang="fa-IR" smtClean="0"/>
              <a:t>‹#›</a:t>
            </a:fld>
            <a:endParaRPr lang="fa-IR"/>
          </a:p>
        </p:txBody>
      </p:sp>
    </p:spTree>
    <p:extLst>
      <p:ext uri="{BB962C8B-B14F-4D97-AF65-F5344CB8AC3E}">
        <p14:creationId xmlns:p14="http://schemas.microsoft.com/office/powerpoint/2010/main" val="3899649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77440" y="1393372"/>
            <a:ext cx="6818812" cy="3671751"/>
          </a:xfrm>
          <a:prstGeom prst="rect">
            <a:avLst/>
          </a:prstGeom>
        </p:spPr>
      </p:pic>
    </p:spTree>
    <p:extLst>
      <p:ext uri="{BB962C8B-B14F-4D97-AF65-F5344CB8AC3E}">
        <p14:creationId xmlns:p14="http://schemas.microsoft.com/office/powerpoint/2010/main" val="244117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Arshia" panose="00000400000000000000" pitchFamily="2" charset="-78"/>
              </a:rPr>
              <a:t>حجم و تركیب مواد مغذی شیر مادر و عوامل مؤثر بر آن</a:t>
            </a:r>
            <a:endParaRPr lang="fa-IR" dirty="0">
              <a:cs typeface="B Arshia" panose="00000400000000000000" pitchFamily="2" charset="-78"/>
            </a:endParaRPr>
          </a:p>
        </p:txBody>
      </p:sp>
      <p:sp>
        <p:nvSpPr>
          <p:cNvPr id="4" name="Explosion 2 3"/>
          <p:cNvSpPr/>
          <p:nvPr/>
        </p:nvSpPr>
        <p:spPr>
          <a:xfrm>
            <a:off x="1611086" y="1306287"/>
            <a:ext cx="8856617" cy="488550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000" dirty="0" smtClean="0">
                <a:cs typeface="B Badr" panose="00000400000000000000" pitchFamily="2" charset="-78"/>
              </a:rPr>
              <a:t>انرژی (کالری)، پروتئین، کربوهیدرات، اسید فولیک(املاح و عناصر کمیاب )به جز ید و </a:t>
            </a:r>
            <a:r>
              <a:rPr lang="fa-IR" sz="2000" dirty="0" smtClean="0">
                <a:cs typeface="B Badr" panose="00000400000000000000" pitchFamily="2" charset="-78"/>
              </a:rPr>
              <a:t>سلنیوم </a:t>
            </a:r>
            <a:r>
              <a:rPr lang="fa-IR" sz="2000" dirty="0" smtClean="0">
                <a:cs typeface="B Badr" panose="00000400000000000000" pitchFamily="2" charset="-78"/>
              </a:rPr>
              <a:t>شیر مادر، تحت تأثیر رژیم غذایی مادر نیستند. </a:t>
            </a:r>
            <a:endParaRPr lang="fa-IR" sz="2000" dirty="0">
              <a:cs typeface="B Badr" panose="00000400000000000000" pitchFamily="2" charset="-78"/>
            </a:endParaRPr>
          </a:p>
        </p:txBody>
      </p:sp>
    </p:spTree>
    <p:extLst>
      <p:ext uri="{BB962C8B-B14F-4D97-AF65-F5344CB8AC3E}">
        <p14:creationId xmlns:p14="http://schemas.microsoft.com/office/powerpoint/2010/main" val="115430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Arshia" panose="00000400000000000000" pitchFamily="2" charset="-78"/>
              </a:rPr>
              <a:t>حجم و تركیب مواد مغذی شیر مادر و عوامل مؤثر بر آن</a:t>
            </a:r>
            <a:endParaRPr lang="fa-IR" dirty="0"/>
          </a:p>
        </p:txBody>
      </p:sp>
      <p:sp>
        <p:nvSpPr>
          <p:cNvPr id="4" name="Cloud Callout 3"/>
          <p:cNvSpPr/>
          <p:nvPr/>
        </p:nvSpPr>
        <p:spPr>
          <a:xfrm>
            <a:off x="2081349" y="1259613"/>
            <a:ext cx="7593875" cy="464044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dirty="0" smtClean="0"/>
              <a:t>به طور کلی نیاز مادری که شیر میدهد نسبت به دوران قبل از بارداری علاوه بر انرژی بیشتر،به پروتئین، ویتامین، </a:t>
            </a:r>
            <a:r>
              <a:rPr lang="en-US" dirty="0" smtClean="0"/>
              <a:t>c </a:t>
            </a:r>
            <a:r>
              <a:rPr lang="fa-IR" dirty="0" smtClean="0"/>
              <a:t> </a:t>
            </a:r>
            <a:r>
              <a:rPr lang="fa-IR" dirty="0" smtClean="0"/>
              <a:t>،6</a:t>
            </a:r>
            <a:r>
              <a:rPr lang="en-US" dirty="0" smtClean="0"/>
              <a:t>B</a:t>
            </a:r>
            <a:r>
              <a:rPr lang="fa-IR" dirty="0" smtClean="0"/>
              <a:t>، </a:t>
            </a:r>
            <a:r>
              <a:rPr lang="en-US" dirty="0" smtClean="0"/>
              <a:t>A </a:t>
            </a:r>
            <a:r>
              <a:rPr lang="fa-IR" dirty="0" smtClean="0"/>
              <a:t>آهن، روی </a:t>
            </a:r>
            <a:r>
              <a:rPr lang="fa-IR" dirty="0" smtClean="0"/>
              <a:t>50 </a:t>
            </a:r>
            <a:r>
              <a:rPr lang="fa-IR" dirty="0" smtClean="0"/>
              <a:t>درصد افزایش مییابد.</a:t>
            </a:r>
            <a:endParaRPr lang="fa-IR" dirty="0"/>
          </a:p>
        </p:txBody>
      </p:sp>
    </p:spTree>
    <p:extLst>
      <p:ext uri="{BB962C8B-B14F-4D97-AF65-F5344CB8AC3E}">
        <p14:creationId xmlns:p14="http://schemas.microsoft.com/office/powerpoint/2010/main" val="419473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Arshia" panose="00000400000000000000" pitchFamily="2" charset="-78"/>
              </a:rPr>
              <a:t>تنوع رژیم غذایی</a:t>
            </a:r>
            <a:endParaRPr lang="fa-IR" dirty="0">
              <a:cs typeface="B Arshia" panose="00000400000000000000" pitchFamily="2" charset="-78"/>
            </a:endParaRPr>
          </a:p>
        </p:txBody>
      </p:sp>
      <p:pic>
        <p:nvPicPr>
          <p:cNvPr id="5" name="Picture 4"/>
          <p:cNvPicPr>
            <a:picLocks noChangeAspect="1"/>
          </p:cNvPicPr>
          <p:nvPr/>
        </p:nvPicPr>
        <p:blipFill>
          <a:blip r:embed="rId2"/>
          <a:stretch>
            <a:fillRect/>
          </a:stretch>
        </p:blipFill>
        <p:spPr>
          <a:xfrm>
            <a:off x="2065700" y="1690688"/>
            <a:ext cx="8314917" cy="5364480"/>
          </a:xfrm>
          <a:prstGeom prst="rect">
            <a:avLst/>
          </a:prstGeom>
        </p:spPr>
      </p:pic>
      <p:pic>
        <p:nvPicPr>
          <p:cNvPr id="7" name="Content Placeholder 6"/>
          <p:cNvPicPr>
            <a:picLocks noGrp="1" noChangeAspect="1"/>
          </p:cNvPicPr>
          <p:nvPr>
            <p:ph idx="1"/>
          </p:nvPr>
        </p:nvPicPr>
        <p:blipFill>
          <a:blip r:embed="rId3"/>
          <a:stretch>
            <a:fillRect/>
          </a:stretch>
        </p:blipFill>
        <p:spPr>
          <a:xfrm>
            <a:off x="75197" y="4970835"/>
            <a:ext cx="1875524" cy="1638972"/>
          </a:xfrm>
          <a:prstGeom prst="rect">
            <a:avLst/>
          </a:prstGeom>
        </p:spPr>
      </p:pic>
    </p:spTree>
    <p:extLst>
      <p:ext uri="{BB962C8B-B14F-4D97-AF65-F5344CB8AC3E}">
        <p14:creationId xmlns:p14="http://schemas.microsoft.com/office/powerpoint/2010/main" val="1367842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Arshia" panose="00000400000000000000" pitchFamily="2" charset="-78"/>
              </a:rPr>
              <a:t>مادران از چه مواد غذایی پرهیز کنند؟</a:t>
            </a:r>
            <a:endParaRPr lang="fa-IR" dirty="0">
              <a:cs typeface="B Arshia" panose="00000400000000000000" pitchFamily="2" charset="-78"/>
            </a:endParaRPr>
          </a:p>
        </p:txBody>
      </p:sp>
      <p:sp>
        <p:nvSpPr>
          <p:cNvPr id="3" name="Content Placeholder 2"/>
          <p:cNvSpPr>
            <a:spLocks noGrp="1"/>
          </p:cNvSpPr>
          <p:nvPr>
            <p:ph idx="1"/>
          </p:nvPr>
        </p:nvSpPr>
        <p:spPr/>
        <p:txBody>
          <a:bodyPr/>
          <a:lstStyle/>
          <a:p>
            <a:pPr algn="r" rtl="1"/>
            <a:r>
              <a:rPr lang="fa-IR" dirty="0" smtClean="0">
                <a:cs typeface="B Badr" panose="00000400000000000000" pitchFamily="2" charset="-78"/>
              </a:rPr>
              <a:t>خــوردن زیــاد چــای، قهــوه و نوشــیدنیهای رنگــی كــه حــاوی كافئیــن زیــاد هســتند</a:t>
            </a:r>
          </a:p>
          <a:p>
            <a:pPr algn="r" rtl="1"/>
            <a:r>
              <a:rPr lang="fa-IR" dirty="0" smtClean="0">
                <a:cs typeface="B Badr" panose="00000400000000000000" pitchFamily="2" charset="-78"/>
              </a:rPr>
              <a:t>غذاهــای خیلــی تنــد، پــر ادویــه، كنسروشــده و مانــده</a:t>
            </a:r>
          </a:p>
          <a:p>
            <a:pPr algn="r" rtl="1"/>
            <a:r>
              <a:rPr lang="fa-IR" dirty="0" smtClean="0">
                <a:cs typeface="B Badr" panose="00000400000000000000" pitchFamily="2" charset="-78"/>
              </a:rPr>
              <a:t>ســیر و پیــاز ریـواس، زردآلـو و آلـو بسته به نوزاد</a:t>
            </a:r>
          </a:p>
          <a:p>
            <a:pPr algn="r" rtl="1"/>
            <a:r>
              <a:rPr lang="fa-IR" dirty="0" smtClean="0">
                <a:cs typeface="B Badr" panose="00000400000000000000" pitchFamily="2" charset="-78"/>
              </a:rPr>
              <a:t>بیـش از انـدازه، طالبـی، هلـو و سـایر میوههـای تـازه </a:t>
            </a:r>
            <a:endParaRPr lang="fa-IR" dirty="0">
              <a:cs typeface="B Badr" panose="00000400000000000000" pitchFamily="2" charset="-78"/>
            </a:endParaRPr>
          </a:p>
        </p:txBody>
      </p:sp>
      <p:pic>
        <p:nvPicPr>
          <p:cNvPr id="4" name="Picture 3"/>
          <p:cNvPicPr>
            <a:picLocks noChangeAspect="1"/>
          </p:cNvPicPr>
          <p:nvPr/>
        </p:nvPicPr>
        <p:blipFill>
          <a:blip r:embed="rId2"/>
          <a:stretch>
            <a:fillRect/>
          </a:stretch>
        </p:blipFill>
        <p:spPr>
          <a:xfrm>
            <a:off x="957398" y="4257403"/>
            <a:ext cx="2857500" cy="1600200"/>
          </a:xfrm>
          <a:prstGeom prst="rect">
            <a:avLst/>
          </a:prstGeom>
        </p:spPr>
      </p:pic>
    </p:spTree>
    <p:extLst>
      <p:ext uri="{BB962C8B-B14F-4D97-AF65-F5344CB8AC3E}">
        <p14:creationId xmlns:p14="http://schemas.microsoft.com/office/powerpoint/2010/main" val="2122792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Arshia" panose="00000400000000000000" pitchFamily="2" charset="-78"/>
              </a:rPr>
              <a:t>ضرورت مکمل یاری برای مادر و شیرخوار</a:t>
            </a:r>
            <a:endParaRPr lang="fa-IR" dirty="0">
              <a:cs typeface="B Arshia" panose="00000400000000000000" pitchFamily="2" charset="-78"/>
            </a:endParaRPr>
          </a:p>
        </p:txBody>
      </p:sp>
      <p:sp>
        <p:nvSpPr>
          <p:cNvPr id="3" name="Content Placeholder 2"/>
          <p:cNvSpPr>
            <a:spLocks noGrp="1"/>
          </p:cNvSpPr>
          <p:nvPr>
            <p:ph idx="1"/>
          </p:nvPr>
        </p:nvSpPr>
        <p:spPr/>
        <p:txBody>
          <a:bodyPr/>
          <a:lstStyle/>
          <a:p>
            <a:endParaRPr lang="fa-IR" dirty="0"/>
          </a:p>
        </p:txBody>
      </p:sp>
      <p:sp>
        <p:nvSpPr>
          <p:cNvPr id="4" name="Explosion 2 3"/>
          <p:cNvSpPr/>
          <p:nvPr/>
        </p:nvSpPr>
        <p:spPr>
          <a:xfrm>
            <a:off x="2151016" y="1550126"/>
            <a:ext cx="8390709" cy="49725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dirty="0" smtClean="0"/>
              <a:t>تحقیقـات نشـان میدهنـد كـه لاغری یـا چاقـی، معیـار خوبـی بـرای پیشـ بینی یـك شـیردهی موفـق نیسـت و نحـوه شـیردهی اسـت كـه بیشـترین تأثیـر را دارد</a:t>
            </a:r>
          </a:p>
        </p:txBody>
      </p:sp>
    </p:spTree>
    <p:extLst>
      <p:ext uri="{BB962C8B-B14F-4D97-AF65-F5344CB8AC3E}">
        <p14:creationId xmlns:p14="http://schemas.microsoft.com/office/powerpoint/2010/main" val="780213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Arshia" panose="00000400000000000000" pitchFamily="2" charset="-78"/>
              </a:rPr>
              <a:t>مکمل یاری </a:t>
            </a:r>
            <a:endParaRPr lang="fa-IR" dirty="0">
              <a:cs typeface="B Arshia" panose="00000400000000000000" pitchFamily="2" charset="-78"/>
            </a:endParaRPr>
          </a:p>
        </p:txBody>
      </p:sp>
      <p:sp>
        <p:nvSpPr>
          <p:cNvPr id="3" name="Content Placeholder 2"/>
          <p:cNvSpPr>
            <a:spLocks noGrp="1"/>
          </p:cNvSpPr>
          <p:nvPr>
            <p:ph idx="1"/>
          </p:nvPr>
        </p:nvSpPr>
        <p:spPr/>
        <p:txBody>
          <a:bodyPr/>
          <a:lstStyle/>
          <a:p>
            <a:pPr algn="ctr" rtl="1"/>
            <a:r>
              <a:rPr lang="fa-IR" dirty="0" smtClean="0">
                <a:cs typeface="B Badr" panose="00000400000000000000" pitchFamily="2" charset="-78"/>
              </a:rPr>
              <a:t>مکمل یاری بــا مولتی ویتامیــن در مــادران دچــار ســوءتغذیه شــدید، بــر میــزان ســطح همــه ویتامینهــای محلــول در آب و چربــی شــیر مــادر تأثیرگــذار اســت و ســبب افزایــش آن در شــیر مــادر میشــود ولــی در مادرانــی کــه تغذیــه خــوب و مناســب دارنــد، مکمل یــاری، بــرسـطح ویتامینهـای بیوتیـن،فولات،</a:t>
            </a:r>
            <a:r>
              <a:rPr lang="en-US" dirty="0" smtClean="0">
                <a:cs typeface="B Badr" panose="00000400000000000000" pitchFamily="2" charset="-78"/>
              </a:rPr>
              <a:t>B12</a:t>
            </a:r>
            <a:r>
              <a:rPr lang="fa-IR" dirty="0" smtClean="0">
                <a:cs typeface="B Badr" panose="00000400000000000000" pitchFamily="2" charset="-78"/>
              </a:rPr>
              <a:t> ، ویتامین </a:t>
            </a:r>
            <a:r>
              <a:rPr lang="en-US" dirty="0" smtClean="0">
                <a:cs typeface="B Badr" panose="00000400000000000000" pitchFamily="2" charset="-78"/>
              </a:rPr>
              <a:t>c</a:t>
            </a:r>
            <a:r>
              <a:rPr lang="fa-IR" dirty="0" smtClean="0">
                <a:cs typeface="B Badr" panose="00000400000000000000" pitchFamily="2" charset="-78"/>
              </a:rPr>
              <a:t> حداقل تاثیر،تاثیر محدود بر</a:t>
            </a:r>
            <a:r>
              <a:rPr lang="en-US" dirty="0" smtClean="0">
                <a:cs typeface="B Badr" panose="00000400000000000000" pitchFamily="2" charset="-78"/>
              </a:rPr>
              <a:t>B1</a:t>
            </a:r>
            <a:r>
              <a:rPr lang="fa-IR" dirty="0" smtClean="0">
                <a:cs typeface="B Badr" panose="00000400000000000000" pitchFamily="2" charset="-78"/>
              </a:rPr>
              <a:t> </a:t>
            </a:r>
          </a:p>
          <a:p>
            <a:pPr algn="ctr" rtl="1"/>
            <a:endParaRPr lang="fa-IR" dirty="0"/>
          </a:p>
        </p:txBody>
      </p:sp>
      <p:pic>
        <p:nvPicPr>
          <p:cNvPr id="4" name="Picture 3"/>
          <p:cNvPicPr>
            <a:picLocks noChangeAspect="1"/>
          </p:cNvPicPr>
          <p:nvPr/>
        </p:nvPicPr>
        <p:blipFill>
          <a:blip r:embed="rId2"/>
          <a:stretch>
            <a:fillRect/>
          </a:stretch>
        </p:blipFill>
        <p:spPr>
          <a:xfrm>
            <a:off x="838200" y="4474573"/>
            <a:ext cx="3238500" cy="1409700"/>
          </a:xfrm>
          <a:prstGeom prst="rect">
            <a:avLst/>
          </a:prstGeom>
        </p:spPr>
      </p:pic>
    </p:spTree>
    <p:extLst>
      <p:ext uri="{BB962C8B-B14F-4D97-AF65-F5344CB8AC3E}">
        <p14:creationId xmlns:p14="http://schemas.microsoft.com/office/powerpoint/2010/main" val="1192318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Arshia" panose="00000400000000000000" pitchFamily="2" charset="-78"/>
              </a:rPr>
              <a:t>مکمل یاری </a:t>
            </a:r>
            <a:endParaRPr lang="fa-IR" dirty="0">
              <a:cs typeface="B Arshia" panose="00000400000000000000" pitchFamily="2" charset="-78"/>
            </a:endParaRPr>
          </a:p>
        </p:txBody>
      </p:sp>
      <p:sp>
        <p:nvSpPr>
          <p:cNvPr id="3" name="Content Placeholder 2"/>
          <p:cNvSpPr>
            <a:spLocks noGrp="1"/>
          </p:cNvSpPr>
          <p:nvPr>
            <p:ph idx="1"/>
          </p:nvPr>
        </p:nvSpPr>
        <p:spPr/>
        <p:txBody>
          <a:bodyPr/>
          <a:lstStyle/>
          <a:p>
            <a:pPr algn="r" rtl="1"/>
            <a:r>
              <a:rPr lang="fa-IR" dirty="0" smtClean="0">
                <a:cs typeface="B Badr" panose="00000400000000000000" pitchFamily="2" charset="-78"/>
              </a:rPr>
              <a:t>در بعضـی منابـع ذکـر شـده شـیرخوارانی کـه به طـور انحصـاری بـا شـیر مـادر تغذیـه میشـوند بــه مکمل یــاری بــا ویتامیــن </a:t>
            </a:r>
            <a:r>
              <a:rPr lang="en-US" dirty="0" smtClean="0">
                <a:cs typeface="B Badr" panose="00000400000000000000" pitchFamily="2" charset="-78"/>
              </a:rPr>
              <a:t>D </a:t>
            </a:r>
            <a:r>
              <a:rPr lang="fa-IR" dirty="0" smtClean="0">
                <a:cs typeface="B Badr" panose="00000400000000000000" pitchFamily="2" charset="-78"/>
              </a:rPr>
              <a:t>نیــاز ندارنــد مگــر اینکــه کمبــود آن مشــخص شــده باشـد. بااین حـال انجمـن پزشـکان کـودکان آمریـکا توصیـه می‌کنـد کـه بـه همـه شـیرخواران از آغــاز تولــد 400 واحــد ویتامیــن </a:t>
            </a:r>
            <a:r>
              <a:rPr lang="en-US" dirty="0" smtClean="0">
                <a:cs typeface="B Badr" panose="00000400000000000000" pitchFamily="2" charset="-78"/>
              </a:rPr>
              <a:t>D </a:t>
            </a:r>
            <a:r>
              <a:rPr lang="fa-IR" dirty="0" smtClean="0">
                <a:cs typeface="B Badr" panose="00000400000000000000" pitchFamily="2" charset="-78"/>
              </a:rPr>
              <a:t>داده شــود و تغذیــه تکمیلــی آنــان کــه پــس از شــش 5 ماهگــی شــروع میشــود بایــد مناســب باشــد و نیــاز آنــان بــه آهــن را تأمیــن کنــد.</a:t>
            </a:r>
            <a:endParaRPr lang="fa-IR" dirty="0">
              <a:cs typeface="B Badr" panose="00000400000000000000" pitchFamily="2" charset="-78"/>
            </a:endParaRPr>
          </a:p>
        </p:txBody>
      </p:sp>
      <p:pic>
        <p:nvPicPr>
          <p:cNvPr id="4" name="Picture 3"/>
          <p:cNvPicPr>
            <a:picLocks noChangeAspect="1"/>
          </p:cNvPicPr>
          <p:nvPr/>
        </p:nvPicPr>
        <p:blipFill>
          <a:blip r:embed="rId2"/>
          <a:stretch>
            <a:fillRect/>
          </a:stretch>
        </p:blipFill>
        <p:spPr>
          <a:xfrm>
            <a:off x="679813" y="4474573"/>
            <a:ext cx="3238500" cy="1409700"/>
          </a:xfrm>
          <a:prstGeom prst="rect">
            <a:avLst/>
          </a:prstGeom>
        </p:spPr>
      </p:pic>
    </p:spTree>
    <p:extLst>
      <p:ext uri="{BB962C8B-B14F-4D97-AF65-F5344CB8AC3E}">
        <p14:creationId xmlns:p14="http://schemas.microsoft.com/office/powerpoint/2010/main" val="140232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Arshia" panose="00000400000000000000" pitchFamily="2" charset="-78"/>
              </a:rPr>
              <a:t>مکمل یاری </a:t>
            </a:r>
            <a:endParaRPr lang="fa-IR" dirty="0">
              <a:cs typeface="B Arshia"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fa-IR" dirty="0" smtClean="0">
                <a:cs typeface="B Badr" panose="00000400000000000000" pitchFamily="2" charset="-78"/>
              </a:rPr>
              <a:t>مکمل یاری اسید فولیک (400 میکروگرم در روز) برای مادر باید ادامه داشته باشد. </a:t>
            </a:r>
          </a:p>
          <a:p>
            <a:pPr marL="0" indent="0" algn="r" rtl="1">
              <a:buNone/>
            </a:pPr>
            <a:r>
              <a:rPr lang="fa-IR" dirty="0" smtClean="0">
                <a:cs typeface="B Badr" panose="00000400000000000000" pitchFamily="2" charset="-78"/>
              </a:rPr>
              <a:t>اگــر دریافــت فلورایــد مــادر کافــی باشــد مکمل یــاری فلورایــد بــرای شــیرخوار الزاممی نیســت در غیــر ایــن صــورت، مــادر بایــد فلورایــد دریافــت کنــد. </a:t>
            </a:r>
          </a:p>
          <a:p>
            <a:pPr marL="0" indent="0" algn="r" rtl="1">
              <a:buNone/>
            </a:pPr>
            <a:r>
              <a:rPr lang="fa-IR" dirty="0" smtClean="0">
                <a:cs typeface="B Badr" panose="00000400000000000000" pitchFamily="2" charset="-78"/>
              </a:rPr>
              <a:t>بســیاری از پزشــکان ادامــه دریافــت ویتامین هــای دوران بــارداری را در دوران شــیردهی هــم توصیــه می‌کننــد.</a:t>
            </a:r>
            <a:endParaRPr lang="fa-IR" dirty="0">
              <a:cs typeface="B Badr" panose="00000400000000000000" pitchFamily="2" charset="-78"/>
            </a:endParaRPr>
          </a:p>
        </p:txBody>
      </p:sp>
      <p:pic>
        <p:nvPicPr>
          <p:cNvPr id="4" name="Picture 3"/>
          <p:cNvPicPr>
            <a:picLocks noChangeAspect="1"/>
          </p:cNvPicPr>
          <p:nvPr/>
        </p:nvPicPr>
        <p:blipFill>
          <a:blip r:embed="rId2"/>
          <a:stretch>
            <a:fillRect/>
          </a:stretch>
        </p:blipFill>
        <p:spPr>
          <a:xfrm>
            <a:off x="1297033" y="4711700"/>
            <a:ext cx="2857500" cy="1600200"/>
          </a:xfrm>
          <a:prstGeom prst="rect">
            <a:avLst/>
          </a:prstGeom>
        </p:spPr>
      </p:pic>
    </p:spTree>
    <p:extLst>
      <p:ext uri="{BB962C8B-B14F-4D97-AF65-F5344CB8AC3E}">
        <p14:creationId xmlns:p14="http://schemas.microsoft.com/office/powerpoint/2010/main" val="3709147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Arshia" panose="00000400000000000000" pitchFamily="2" charset="-78"/>
              </a:rPr>
              <a:t>كاهش وزن و شیردهی</a:t>
            </a:r>
            <a:endParaRPr lang="fa-IR" dirty="0">
              <a:cs typeface="B Arshia" panose="00000400000000000000" pitchFamily="2" charset="-78"/>
            </a:endParaRPr>
          </a:p>
        </p:txBody>
      </p:sp>
      <p:sp>
        <p:nvSpPr>
          <p:cNvPr id="3" name="Content Placeholder 2"/>
          <p:cNvSpPr>
            <a:spLocks noGrp="1"/>
          </p:cNvSpPr>
          <p:nvPr>
            <p:ph idx="1"/>
          </p:nvPr>
        </p:nvSpPr>
        <p:spPr/>
        <p:txBody>
          <a:bodyPr/>
          <a:lstStyle/>
          <a:p>
            <a:pPr algn="r" rtl="1"/>
            <a:r>
              <a:rPr lang="fa-IR" dirty="0" smtClean="0">
                <a:cs typeface="B Badr" panose="00000400000000000000" pitchFamily="2" charset="-78"/>
              </a:rPr>
              <a:t>توسـط ازدسـت دادن وزن پـس از زایمـان و پـس از اینکـه شـیردهی برقـرار شـد و حجـم شـیر بـه حـد کافـی رسـید بـه میـزان 0/5 تـا 1 کیلوگـرم در مـاه مجـاز اسـت و در مادرانـی کـه اضافـه وزن دارنـد کاهـش وزن 1 تـا ۲ کیلوگـرم در مـاه نیـز مجـاز اسـت ولـی الگـوی شـیرخوردن و وزن گرفتـن شـیرخوار بایـد کنتـرل شـود. </a:t>
            </a:r>
          </a:p>
          <a:p>
            <a:pPr algn="r" rtl="1"/>
            <a:r>
              <a:rPr lang="fa-IR" dirty="0" smtClean="0">
                <a:cs typeface="B Badr" panose="00000400000000000000" pitchFamily="2" charset="-78"/>
              </a:rPr>
              <a:t>کاهـش وزن سـریع و بیـش از دو کیلوگـرم در مـاه پـس از مــاه اول پــس از زایمــان را توصیــه نمی شود </a:t>
            </a:r>
            <a:endParaRPr lang="fa-IR" dirty="0">
              <a:cs typeface="B Badr" panose="00000400000000000000" pitchFamily="2" charset="-78"/>
            </a:endParaRPr>
          </a:p>
        </p:txBody>
      </p:sp>
      <p:pic>
        <p:nvPicPr>
          <p:cNvPr id="4" name="Picture 3"/>
          <p:cNvPicPr>
            <a:picLocks noChangeAspect="1"/>
          </p:cNvPicPr>
          <p:nvPr/>
        </p:nvPicPr>
        <p:blipFill>
          <a:blip r:embed="rId2"/>
          <a:stretch>
            <a:fillRect/>
          </a:stretch>
        </p:blipFill>
        <p:spPr>
          <a:xfrm>
            <a:off x="838200" y="4797425"/>
            <a:ext cx="3028950" cy="1514475"/>
          </a:xfrm>
          <a:prstGeom prst="rect">
            <a:avLst/>
          </a:prstGeom>
        </p:spPr>
      </p:pic>
    </p:spTree>
    <p:extLst>
      <p:ext uri="{BB962C8B-B14F-4D97-AF65-F5344CB8AC3E}">
        <p14:creationId xmlns:p14="http://schemas.microsoft.com/office/powerpoint/2010/main" val="3737153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3509"/>
            <a:ext cx="10515600" cy="5863454"/>
          </a:xfrm>
        </p:spPr>
        <p:txBody>
          <a:bodyPr>
            <a:normAutofit fontScale="85000" lnSpcReduction="20000"/>
          </a:bodyPr>
          <a:lstStyle/>
          <a:p>
            <a:pPr algn="r" rtl="1"/>
            <a:r>
              <a:rPr lang="fa-IR" dirty="0" smtClean="0">
                <a:cs typeface="B Badr" panose="00000400000000000000" pitchFamily="2" charset="-78"/>
              </a:rPr>
              <a:t>رژیم های كم كالری و كاهش سریع وزن در دوران شیردهی اصلا توصیه نمیشود.</a:t>
            </a:r>
          </a:p>
          <a:p>
            <a:pPr algn="r" rtl="1"/>
            <a:r>
              <a:rPr lang="fa-IR" dirty="0" smtClean="0">
                <a:cs typeface="B Badr" panose="00000400000000000000" pitchFamily="2" charset="-78"/>
              </a:rPr>
              <a:t>رژیم هــای كمتــر از 1500 كالــری در روز ماننــد دوران بــارداری، در دوران شــیردهی هــم ممنــوع اســت.</a:t>
            </a:r>
          </a:p>
          <a:p>
            <a:pPr algn="r" rtl="1"/>
            <a:r>
              <a:rPr lang="fa-IR" dirty="0" smtClean="0">
                <a:cs typeface="B Badr" panose="00000400000000000000" pitchFamily="2" charset="-78"/>
              </a:rPr>
              <a:t>در چهــار تــا شــش مــاه اول پــس از زایمــان هیچگونــه رژیــم کاهشدهنــده وزن توصیــه نمیشــود.</a:t>
            </a:r>
          </a:p>
          <a:p>
            <a:pPr algn="r" rtl="1"/>
            <a:r>
              <a:rPr lang="fa-IR" dirty="0" smtClean="0">
                <a:cs typeface="B Badr" panose="00000400000000000000" pitchFamily="2" charset="-78"/>
              </a:rPr>
              <a:t>شـش مـاه پـس از زایمـان، کاهـش وزن حداکثـر تـا 0/5 کیلـو در هفتـه مجـاز اسـت و روی حجــم شــیر تأثیــری نــدارد.</a:t>
            </a:r>
          </a:p>
          <a:p>
            <a:pPr algn="r" rtl="1"/>
            <a:r>
              <a:rPr lang="fa-IR" dirty="0" smtClean="0">
                <a:cs typeface="B Badr" panose="00000400000000000000" pitchFamily="2" charset="-78"/>
              </a:rPr>
              <a:t>كاهـش وزن بیشـتر از ۲ كیلوگـرم در مـاه، بعـد از شـش مـاه اول شـیردهی سـبب میشـود</a:t>
            </a:r>
          </a:p>
          <a:p>
            <a:pPr algn="r" rtl="1"/>
            <a:r>
              <a:rPr lang="fa-IR" dirty="0" smtClean="0">
                <a:cs typeface="B Badr" panose="00000400000000000000" pitchFamily="2" charset="-78"/>
              </a:rPr>
              <a:t>كـه حجـم شـیر کاهـش پیـدا کنـد، مـادر احسـاس خسـتگی کنـد، سـموم ذخیرهشـده در چربیهــای بــدن مــادر وارد شــیر شــود کــه بــرای كــودك بســیار مضــر اســت.</a:t>
            </a:r>
          </a:p>
          <a:p>
            <a:pPr algn="r" rtl="1"/>
            <a:r>
              <a:rPr lang="fa-IR" dirty="0" smtClean="0">
                <a:cs typeface="B Badr" panose="00000400000000000000" pitchFamily="2" charset="-78"/>
              </a:rPr>
              <a:t>داروهای کاهشدهنده وزن و رژیم مایعات در دوران شیردهی مجاز نیستند.</a:t>
            </a:r>
          </a:p>
          <a:p>
            <a:pPr algn="r" rtl="1"/>
            <a:r>
              <a:rPr lang="fa-IR" dirty="0" smtClean="0">
                <a:cs typeface="B Badr" panose="00000400000000000000" pitchFamily="2" charset="-78"/>
              </a:rPr>
              <a:t>بــرای کم‌کــردن وزن در خانمهایــی کــه قبــل از بــارداری شــاخص تــوده بدنــی بالایی داشــته اند یــا آنهایــی کــه در دوران بــارداری، افزایــش وزن زیــادی پیــدا کردهانــد، کاهــش دریافــت انــرژی بســیار مؤثرتــر از فعالیــت ورزشــی به تنهایــی بــوده اســت.</a:t>
            </a:r>
          </a:p>
          <a:p>
            <a:pPr algn="r" rtl="1"/>
            <a:r>
              <a:rPr lang="fa-IR" dirty="0" smtClean="0">
                <a:cs typeface="B Badr" panose="00000400000000000000" pitchFamily="2" charset="-78"/>
              </a:rPr>
              <a:t>كاهش 100 كالری در روز بعد از شش ماهگی به تولید شیر و وزن گیری شیرخوار لطمه نمی زند.</a:t>
            </a:r>
          </a:p>
          <a:p>
            <a:pPr algn="r" rtl="1"/>
            <a:r>
              <a:rPr lang="fa-IR" dirty="0" smtClean="0">
                <a:cs typeface="B Badr" panose="00000400000000000000" pitchFamily="2" charset="-78"/>
              </a:rPr>
              <a:t>بایـد توجـه داشـت بـا كاهـش دریافـت انـرژی، دریافـت بقیـه مـواد مغـذی ماننـد ویتامین هـا و امـلاح معدنـی، كاهـش پیـدا نکنـد.</a:t>
            </a:r>
            <a:endParaRPr lang="fa-IR" dirty="0">
              <a:cs typeface="B Badr" panose="00000400000000000000" pitchFamily="2" charset="-78"/>
            </a:endParaRPr>
          </a:p>
        </p:txBody>
      </p:sp>
    </p:spTree>
    <p:extLst>
      <p:ext uri="{BB962C8B-B14F-4D97-AF65-F5344CB8AC3E}">
        <p14:creationId xmlns:p14="http://schemas.microsoft.com/office/powerpoint/2010/main" val="305800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50250" y="1127762"/>
            <a:ext cx="6534150" cy="4021862"/>
          </a:xfrm>
          <a:prstGeom prst="rect">
            <a:avLst/>
          </a:prstGeom>
        </p:spPr>
      </p:pic>
    </p:spTree>
    <p:extLst>
      <p:ext uri="{BB962C8B-B14F-4D97-AF65-F5344CB8AC3E}">
        <p14:creationId xmlns:p14="http://schemas.microsoft.com/office/powerpoint/2010/main" val="656873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Arshia" panose="00000400000000000000" pitchFamily="2" charset="-78"/>
              </a:rPr>
              <a:t>ورزش و شیردهی</a:t>
            </a:r>
            <a:endParaRPr lang="fa-IR" dirty="0">
              <a:cs typeface="B Arshia"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fa-IR" dirty="0" smtClean="0">
                <a:cs typeface="B Badr" panose="00000400000000000000" pitchFamily="2" charset="-78"/>
              </a:rPr>
              <a:t>اثـر فیزیولوژیـك ورزش در مـادران شـیرده بررسـی و افزایـش پرولاکتین در پلاسـما، كاهـش عكسل العمـل انسـولین بـه غـذا و افزایـش اسـید لاکتیــك در شــیر مــادر مشــاهده شــد. </a:t>
            </a:r>
            <a:endParaRPr lang="fa-IR" dirty="0">
              <a:cs typeface="B Badr" panose="00000400000000000000" pitchFamily="2" charset="-78"/>
            </a:endParaRPr>
          </a:p>
        </p:txBody>
      </p:sp>
      <p:pic>
        <p:nvPicPr>
          <p:cNvPr id="4" name="Picture 3"/>
          <p:cNvPicPr>
            <a:picLocks noChangeAspect="1"/>
          </p:cNvPicPr>
          <p:nvPr/>
        </p:nvPicPr>
        <p:blipFill>
          <a:blip r:embed="rId2"/>
          <a:stretch>
            <a:fillRect/>
          </a:stretch>
        </p:blipFill>
        <p:spPr>
          <a:xfrm>
            <a:off x="2108290" y="4317682"/>
            <a:ext cx="3028950" cy="1514475"/>
          </a:xfrm>
          <a:prstGeom prst="rect">
            <a:avLst/>
          </a:prstGeom>
        </p:spPr>
      </p:pic>
    </p:spTree>
    <p:extLst>
      <p:ext uri="{BB962C8B-B14F-4D97-AF65-F5344CB8AC3E}">
        <p14:creationId xmlns:p14="http://schemas.microsoft.com/office/powerpoint/2010/main" val="3741177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Arshia" panose="00000400000000000000" pitchFamily="2" charset="-78"/>
              </a:rPr>
              <a:t>تغذیه مادر و تغییر رنگ و مزه شیر</a:t>
            </a:r>
            <a:endParaRPr lang="fa-IR" dirty="0">
              <a:cs typeface="B Arshia" panose="00000400000000000000" pitchFamily="2" charset="-78"/>
            </a:endParaRPr>
          </a:p>
        </p:txBody>
      </p:sp>
      <p:sp>
        <p:nvSpPr>
          <p:cNvPr id="3" name="Content Placeholder 2"/>
          <p:cNvSpPr>
            <a:spLocks noGrp="1"/>
          </p:cNvSpPr>
          <p:nvPr>
            <p:ph idx="1"/>
          </p:nvPr>
        </p:nvSpPr>
        <p:spPr>
          <a:xfrm>
            <a:off x="838200" y="1451156"/>
            <a:ext cx="10515600" cy="4351338"/>
          </a:xfrm>
        </p:spPr>
        <p:txBody>
          <a:bodyPr>
            <a:normAutofit/>
          </a:bodyPr>
          <a:lstStyle/>
          <a:p>
            <a:pPr algn="r" rtl="1"/>
            <a:r>
              <a:rPr lang="fa-IR" dirty="0" smtClean="0">
                <a:cs typeface="B Badr" panose="00000400000000000000" pitchFamily="2" charset="-78"/>
              </a:rPr>
              <a:t>رنگهــای مصنوعــی مصــرف شــده در صنایــع غذایــی ماننــد نوشــابه های رنگــی، آب میوه هــای بــا رنـگ مصنوعـی میتواننـد رنـگ شـیر مـادر را تغییـر داده و یـا ادرار كـودك را رنگـی کننـد. اسـتفاده از قرص ها  و کپسول های ارژی زا تهیه شده از گیاهان دریایی و یا ویتامین ها گیاهی حاوی رنگ مصنوعی نیـز شـیر مـادر را صورتـی، زرد یـا سـبز میكنـد.</a:t>
            </a:r>
          </a:p>
          <a:p>
            <a:pPr algn="r" rtl="1"/>
            <a:r>
              <a:rPr lang="fa-IR" dirty="0" smtClean="0">
                <a:cs typeface="B Badr" panose="00000400000000000000" pitchFamily="2" charset="-78"/>
              </a:rPr>
              <a:t>چغنـدر تـازه میتوانـد هـم ادرار مـادر و هـم ادرار شـیرخوار را بـه رنـگ صورتـی مایـل بـه قرمـز تغییـر دهـد</a:t>
            </a:r>
          </a:p>
          <a:p>
            <a:pPr algn="r" rtl="1"/>
            <a:r>
              <a:rPr lang="fa-IR" dirty="0" smtClean="0">
                <a:cs typeface="B Badr" panose="00000400000000000000" pitchFamily="2" charset="-78"/>
              </a:rPr>
              <a:t>درمـان بـا مینوسـیکلین خوراکـی، شـیرش سـیاهرنگ شـده اسـت. ایـن دارو عـلاوه بـر سـیاه رنگ‌کـردن شـیر سـبب ایجـاد پیگمانتاسـیونهای سـیاه در پوسـت بـدن هـم میشـود. یکـی از محققـان، رنگدانه هـای حـاوی آهـن را در ماکروفاژهـای شـیر 8 اسـت</a:t>
            </a:r>
            <a:endParaRPr lang="fa-IR" dirty="0">
              <a:cs typeface="B Badr" panose="00000400000000000000" pitchFamily="2" charset="-78"/>
            </a:endParaRPr>
          </a:p>
        </p:txBody>
      </p:sp>
      <p:pic>
        <p:nvPicPr>
          <p:cNvPr id="4" name="Picture 3"/>
          <p:cNvPicPr>
            <a:picLocks noChangeAspect="1"/>
          </p:cNvPicPr>
          <p:nvPr/>
        </p:nvPicPr>
        <p:blipFill>
          <a:blip r:embed="rId2"/>
          <a:stretch>
            <a:fillRect/>
          </a:stretch>
        </p:blipFill>
        <p:spPr>
          <a:xfrm>
            <a:off x="331470" y="5124450"/>
            <a:ext cx="2628900" cy="1733550"/>
          </a:xfrm>
          <a:prstGeom prst="rect">
            <a:avLst/>
          </a:prstGeom>
        </p:spPr>
      </p:pic>
    </p:spTree>
    <p:extLst>
      <p:ext uri="{BB962C8B-B14F-4D97-AF65-F5344CB8AC3E}">
        <p14:creationId xmlns:p14="http://schemas.microsoft.com/office/powerpoint/2010/main" val="3868184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Arshia" panose="00000400000000000000" pitchFamily="2" charset="-78"/>
              </a:rPr>
              <a:t>رژیم گیاهخواری و شیردهی</a:t>
            </a:r>
            <a:endParaRPr lang="fa-IR" dirty="0">
              <a:cs typeface="B Arshia" panose="00000400000000000000" pitchFamily="2" charset="-78"/>
            </a:endParaRPr>
          </a:p>
        </p:txBody>
      </p:sp>
      <p:sp>
        <p:nvSpPr>
          <p:cNvPr id="3" name="Content Placeholder 2"/>
          <p:cNvSpPr>
            <a:spLocks noGrp="1"/>
          </p:cNvSpPr>
          <p:nvPr>
            <p:ph idx="1"/>
          </p:nvPr>
        </p:nvSpPr>
        <p:spPr>
          <a:xfrm>
            <a:off x="907869" y="1336675"/>
            <a:ext cx="10515600" cy="4351338"/>
          </a:xfrm>
        </p:spPr>
        <p:txBody>
          <a:bodyPr>
            <a:normAutofit/>
          </a:bodyPr>
          <a:lstStyle/>
          <a:p>
            <a:pPr algn="r" rtl="1"/>
            <a:r>
              <a:rPr lang="fa-IR" dirty="0" smtClean="0">
                <a:cs typeface="B Badr" panose="00000400000000000000" pitchFamily="2" charset="-78"/>
              </a:rPr>
              <a:t>تأثیــر رژیــم گیاهخــواری بــر تركیــب و حجــم شــیر بــر اســاس نــوع گیاهخــواری مــادران متفــاوت اسـت. </a:t>
            </a:r>
          </a:p>
          <a:p>
            <a:pPr algn="r" rtl="1"/>
            <a:r>
              <a:rPr lang="fa-IR" dirty="0" smtClean="0">
                <a:cs typeface="B Badr" panose="00000400000000000000" pitchFamily="2" charset="-78"/>
              </a:rPr>
              <a:t>مادرانــی كــه به اصطــاح گیاهخــوار مطلــق کمبود </a:t>
            </a:r>
            <a:r>
              <a:rPr lang="en-US" dirty="0" smtClean="0">
                <a:cs typeface="B Badr" panose="00000400000000000000" pitchFamily="2" charset="-78"/>
              </a:rPr>
              <a:t>B12</a:t>
            </a:r>
          </a:p>
          <a:p>
            <a:pPr algn="r" rtl="1"/>
            <a:r>
              <a:rPr lang="fa-IR" dirty="0" smtClean="0">
                <a:cs typeface="B Badr" panose="00000400000000000000" pitchFamily="2" charset="-78"/>
              </a:rPr>
              <a:t>در مـوارد فـوق، اسـتفاده از ویتامیـن 12</a:t>
            </a:r>
            <a:r>
              <a:rPr lang="en-US" dirty="0" smtClean="0">
                <a:cs typeface="B Badr" panose="00000400000000000000" pitchFamily="2" charset="-78"/>
              </a:rPr>
              <a:t>B </a:t>
            </a:r>
            <a:r>
              <a:rPr lang="fa-IR" dirty="0" smtClean="0">
                <a:cs typeface="B Badr" panose="00000400000000000000" pitchFamily="2" charset="-78"/>
              </a:rPr>
              <a:t>به صـورت مكمل یـاری بـرای مـادر و یـا اسـتفاده از مولتـی ویتامیـن یـا قطـره ویتامیـن 12</a:t>
            </a:r>
            <a:r>
              <a:rPr lang="en-US" dirty="0" smtClean="0">
                <a:cs typeface="B Badr" panose="00000400000000000000" pitchFamily="2" charset="-78"/>
              </a:rPr>
              <a:t>B </a:t>
            </a:r>
            <a:r>
              <a:rPr lang="fa-IR" dirty="0" smtClean="0">
                <a:cs typeface="B Badr" panose="00000400000000000000" pitchFamily="2" charset="-78"/>
              </a:rPr>
              <a:t>در برنامـه غذایـی كـودك توصیـه میشـود.</a:t>
            </a:r>
            <a:endParaRPr lang="en-US" dirty="0" smtClean="0">
              <a:cs typeface="B Badr" panose="00000400000000000000" pitchFamily="2" charset="-78"/>
            </a:endParaRPr>
          </a:p>
          <a:p>
            <a:pPr algn="r" rtl="1"/>
            <a:r>
              <a:rPr lang="fa-IR" dirty="0" smtClean="0">
                <a:cs typeface="B Badr" panose="00000400000000000000" pitchFamily="2" charset="-78"/>
              </a:rPr>
              <a:t>در مـادران شـیرده گیاهخـوار، میـزان دریافـت كلسـیم و ویتامیـن </a:t>
            </a:r>
            <a:r>
              <a:rPr lang="en-US" dirty="0" smtClean="0">
                <a:cs typeface="B Badr" panose="00000400000000000000" pitchFamily="2" charset="-78"/>
              </a:rPr>
              <a:t>D </a:t>
            </a:r>
            <a:r>
              <a:rPr lang="fa-IR" dirty="0" smtClean="0">
                <a:cs typeface="B Badr" panose="00000400000000000000" pitchFamily="2" charset="-78"/>
              </a:rPr>
              <a:t>بسـیار كمتـر از مـادران دیگـر اسـت</a:t>
            </a:r>
            <a:endParaRPr lang="en-US" dirty="0" smtClean="0">
              <a:cs typeface="B Badr" panose="00000400000000000000" pitchFamily="2" charset="-78"/>
            </a:endParaRPr>
          </a:p>
          <a:p>
            <a:pPr algn="r" rtl="1"/>
            <a:r>
              <a:rPr lang="fa-IR" dirty="0" smtClean="0">
                <a:cs typeface="B Badr" panose="00000400000000000000" pitchFamily="2" charset="-78"/>
              </a:rPr>
              <a:t>د. میـزان مـواد </a:t>
            </a:r>
            <a:r>
              <a:rPr lang="fa-IR" dirty="0" smtClean="0">
                <a:cs typeface="B Badr" panose="00000400000000000000" pitchFamily="2" charset="-78"/>
              </a:rPr>
              <a:t>آلوده كننـده </a:t>
            </a:r>
            <a:r>
              <a:rPr lang="fa-IR" dirty="0" smtClean="0">
                <a:cs typeface="B Badr" panose="00000400000000000000" pitchFamily="2" charset="-78"/>
              </a:rPr>
              <a:t>ماننـد بـی فنیـل پلـی کلریـن در شـیر مـادران گیاهخـوار بـه علـت دریافـت كمتـر چربـی بسـیار كمتـر اسـت</a:t>
            </a:r>
            <a:endParaRPr lang="fa-IR" dirty="0">
              <a:cs typeface="B Badr" panose="00000400000000000000" pitchFamily="2" charset="-78"/>
            </a:endParaRPr>
          </a:p>
        </p:txBody>
      </p:sp>
      <p:pic>
        <p:nvPicPr>
          <p:cNvPr id="4" name="Picture 3"/>
          <p:cNvPicPr>
            <a:picLocks noChangeAspect="1"/>
          </p:cNvPicPr>
          <p:nvPr/>
        </p:nvPicPr>
        <p:blipFill>
          <a:blip r:embed="rId2"/>
          <a:stretch>
            <a:fillRect/>
          </a:stretch>
        </p:blipFill>
        <p:spPr>
          <a:xfrm>
            <a:off x="200297" y="5037909"/>
            <a:ext cx="2705100" cy="1685925"/>
          </a:xfrm>
          <a:prstGeom prst="rect">
            <a:avLst/>
          </a:prstGeom>
        </p:spPr>
      </p:pic>
    </p:spTree>
    <p:extLst>
      <p:ext uri="{BB962C8B-B14F-4D97-AF65-F5344CB8AC3E}">
        <p14:creationId xmlns:p14="http://schemas.microsoft.com/office/powerpoint/2010/main" val="2898592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a:cs typeface="B Badr" panose="00000400000000000000" pitchFamily="2" charset="-78"/>
              </a:rPr>
              <a:t>شـیر مـادر حـاوی انـرژی، پروتئیـن، ویتامینهـا، </a:t>
            </a:r>
            <a:r>
              <a:rPr lang="fa-IR" dirty="0" smtClean="0">
                <a:cs typeface="B Badr" panose="00000400000000000000" pitchFamily="2" charset="-78"/>
              </a:rPr>
              <a:t>امـلاح </a:t>
            </a:r>
            <a:r>
              <a:rPr lang="fa-IR" dirty="0">
                <a:cs typeface="B Badr" panose="00000400000000000000" pitchFamily="2" charset="-78"/>
              </a:rPr>
              <a:t>معدنـی و آب مـورد نیـاز </a:t>
            </a:r>
            <a:r>
              <a:rPr lang="fa-IR" dirty="0" smtClean="0">
                <a:cs typeface="B Badr" panose="00000400000000000000" pitchFamily="2" charset="-78"/>
              </a:rPr>
              <a:t>شـیرخوار </a:t>
            </a:r>
            <a:r>
              <a:rPr lang="fa-IR" dirty="0">
                <a:cs typeface="B Badr" panose="00000400000000000000" pitchFamily="2" charset="-78"/>
              </a:rPr>
              <a:t>تـا شــش ماهگــی اســت. </a:t>
            </a:r>
            <a:endParaRPr lang="fa-IR" dirty="0" smtClean="0">
              <a:cs typeface="B Badr" panose="00000400000000000000" pitchFamily="2" charset="-78"/>
            </a:endParaRPr>
          </a:p>
          <a:p>
            <a:pPr algn="r" rtl="1"/>
            <a:r>
              <a:rPr lang="fa-IR" dirty="0" smtClean="0">
                <a:cs typeface="B Badr" panose="00000400000000000000" pitchFamily="2" charset="-78"/>
              </a:rPr>
              <a:t>بـرای </a:t>
            </a:r>
            <a:r>
              <a:rPr lang="fa-IR" dirty="0">
                <a:cs typeface="B Badr" panose="00000400000000000000" pitchFamily="2" charset="-78"/>
              </a:rPr>
              <a:t>تولیـد ایـن شـیر، مـادر از ذخایـر بـدن خـود و از غذایـی كـه میخـورد اسـتفاده می‌کنـد، لـذا مـادر شـیرده بـه غـذای اضافـی نیـاز دارد. </a:t>
            </a:r>
            <a:endParaRPr lang="fa-IR" dirty="0" smtClean="0">
              <a:cs typeface="B Badr" panose="00000400000000000000" pitchFamily="2" charset="-78"/>
            </a:endParaRPr>
          </a:p>
          <a:p>
            <a:pPr algn="r" rtl="1"/>
            <a:r>
              <a:rPr lang="fa-IR" dirty="0" smtClean="0">
                <a:cs typeface="B Badr" panose="00000400000000000000" pitchFamily="2" charset="-78"/>
              </a:rPr>
              <a:t>اگـر </a:t>
            </a:r>
            <a:r>
              <a:rPr lang="fa-IR" dirty="0">
                <a:cs typeface="B Badr" panose="00000400000000000000" pitchFamily="2" charset="-78"/>
              </a:rPr>
              <a:t>رژیـم غذایـی مـادری کـه شـیر میدهـد مناسـب نباشـد مـادر، بـرای تولیـد شـیر، از تمـام ذخایــر بــدن خــود اســتفاده میكنــد تــا كمیــت و كیفیــت شــیر ثابــت بمانــد ولــی در ایــن شــرایط، ذخائــر بــدن او تقلیــل پیــدا می‌کنــد و مقاومتــش كاهــش مییابــد. </a:t>
            </a:r>
            <a:endParaRPr lang="en-US" dirty="0">
              <a:cs typeface="B Badr" panose="00000400000000000000" pitchFamily="2" charset="-78"/>
            </a:endParaRPr>
          </a:p>
        </p:txBody>
      </p:sp>
      <p:pic>
        <p:nvPicPr>
          <p:cNvPr id="4" name="Picture 3"/>
          <p:cNvPicPr>
            <a:picLocks noChangeAspect="1"/>
          </p:cNvPicPr>
          <p:nvPr/>
        </p:nvPicPr>
        <p:blipFill>
          <a:blip r:embed="rId2"/>
          <a:stretch>
            <a:fillRect/>
          </a:stretch>
        </p:blipFill>
        <p:spPr>
          <a:xfrm>
            <a:off x="838200" y="4993277"/>
            <a:ext cx="2857500" cy="1600200"/>
          </a:xfrm>
          <a:prstGeom prst="rect">
            <a:avLst/>
          </a:prstGeom>
        </p:spPr>
      </p:pic>
    </p:spTree>
    <p:extLst>
      <p:ext uri="{BB962C8B-B14F-4D97-AF65-F5344CB8AC3E}">
        <p14:creationId xmlns:p14="http://schemas.microsoft.com/office/powerpoint/2010/main" val="296959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8823"/>
            <a:ext cx="10515600" cy="5798140"/>
          </a:xfrm>
        </p:spPr>
        <p:txBody>
          <a:bodyPr>
            <a:normAutofit/>
          </a:bodyPr>
          <a:lstStyle/>
          <a:p>
            <a:pPr algn="r" rtl="1"/>
            <a:r>
              <a:rPr lang="fa-IR" dirty="0">
                <a:cs typeface="B Badr" panose="00000400000000000000" pitchFamily="2" charset="-78"/>
              </a:rPr>
              <a:t>مادرانــی كــه در دوران بــارداری 2-4 كیلوگــرم چربــی ذخیــره میكننــد بعــد از زایمــان از ایـن ذخیـره چربـی حـدود 200-300 كیلوكالـری انـرژی در روز بـرای تولیـد شـیر بـه مصـرف میرســانند. </a:t>
            </a:r>
            <a:endParaRPr lang="fa-IR" dirty="0" smtClean="0">
              <a:cs typeface="B Badr" panose="00000400000000000000" pitchFamily="2" charset="-78"/>
            </a:endParaRPr>
          </a:p>
          <a:p>
            <a:pPr algn="r" rtl="1"/>
            <a:r>
              <a:rPr lang="fa-IR" dirty="0" smtClean="0">
                <a:cs typeface="B Badr" panose="00000400000000000000" pitchFamily="2" charset="-78"/>
              </a:rPr>
              <a:t> </a:t>
            </a:r>
            <a:r>
              <a:rPr lang="fa-IR" dirty="0">
                <a:cs typeface="B Badr" panose="00000400000000000000" pitchFamily="2" charset="-78"/>
              </a:rPr>
              <a:t>رژیـم غذایـی نامناسـب كـه سـوءتغذیه مزمـن و شـدید مـادر را بـه همـراه دارد روی حجـم شـیر مــادر تأثیــر دارد ولــی در كیفیــت شــیر تغییــر زیــادی ایجــاد نمی‌کنــد. </a:t>
            </a:r>
            <a:endParaRPr lang="fa-IR" dirty="0" smtClean="0">
              <a:cs typeface="B Badr" panose="00000400000000000000" pitchFamily="2" charset="-78"/>
            </a:endParaRPr>
          </a:p>
          <a:p>
            <a:pPr algn="r" rtl="1"/>
            <a:r>
              <a:rPr lang="fa-IR" dirty="0" smtClean="0">
                <a:cs typeface="B Badr" panose="00000400000000000000" pitchFamily="2" charset="-78"/>
              </a:rPr>
              <a:t>شـواهدی </a:t>
            </a:r>
            <a:r>
              <a:rPr lang="fa-IR" dirty="0">
                <a:cs typeface="B Badr" panose="00000400000000000000" pitchFamily="2" charset="-78"/>
              </a:rPr>
              <a:t>در دسـت نیسـت كـه نشـان دهـد دریافـت مایعـات فـراوان، میـزان حجـم شـیر مـادر را افزایــش دهــد. </a:t>
            </a:r>
            <a:endParaRPr lang="fa-IR" dirty="0" smtClean="0">
              <a:cs typeface="B Badr" panose="00000400000000000000" pitchFamily="2" charset="-78"/>
            </a:endParaRPr>
          </a:p>
          <a:p>
            <a:pPr algn="r" rtl="1"/>
            <a:r>
              <a:rPr lang="fa-IR" dirty="0" smtClean="0">
                <a:cs typeface="B Badr" panose="00000400000000000000" pitchFamily="2" charset="-78"/>
              </a:rPr>
              <a:t>پروتئیــن </a:t>
            </a:r>
            <a:r>
              <a:rPr lang="fa-IR" dirty="0">
                <a:cs typeface="B Badr" panose="00000400000000000000" pitchFamily="2" charset="-78"/>
              </a:rPr>
              <a:t>شــیر مــادر در مادرانــی كــه رژیمهــای غذایــی </a:t>
            </a:r>
            <a:r>
              <a:rPr lang="fa-IR" dirty="0" smtClean="0">
                <a:cs typeface="B Badr" panose="00000400000000000000" pitchFamily="2" charset="-78"/>
              </a:rPr>
              <a:t>كم پروتئیــن </a:t>
            </a:r>
            <a:r>
              <a:rPr lang="fa-IR" dirty="0">
                <a:cs typeface="B Badr" panose="00000400000000000000" pitchFamily="2" charset="-78"/>
              </a:rPr>
              <a:t>یــا رژیمهــای غذایــی بــا كیفیـت پاییـن پروتئیـن دارنـد تغییـر چندانـی نمییابـد. انـواع سـوءتغذیه اثـر بسـیار كمـی بـر كمیـت و كیفیـت پروتئیـن شـیر مـادر دارد. </a:t>
            </a:r>
            <a:endParaRPr lang="fa-IR" dirty="0" smtClean="0">
              <a:cs typeface="B Badr" panose="00000400000000000000" pitchFamily="2" charset="-78"/>
            </a:endParaRPr>
          </a:p>
          <a:p>
            <a:pPr algn="r" rtl="1"/>
            <a:r>
              <a:rPr lang="fa-IR" dirty="0" smtClean="0">
                <a:cs typeface="B Badr" panose="00000400000000000000" pitchFamily="2" charset="-78"/>
              </a:rPr>
              <a:t>حجــم </a:t>
            </a:r>
            <a:r>
              <a:rPr lang="fa-IR" dirty="0">
                <a:cs typeface="B Badr" panose="00000400000000000000" pitchFamily="2" charset="-78"/>
              </a:rPr>
              <a:t>شــیر مــادر از روزهــای اول تولــد تــا شــش ماهگــی و بعــد از آن در طــول شــیردهی تغییــرات فراوانــی میكنــد. </a:t>
            </a:r>
            <a:endParaRPr lang="en-US" dirty="0">
              <a:cs typeface="B Badr" panose="00000400000000000000" pitchFamily="2" charset="-78"/>
            </a:endParaRPr>
          </a:p>
        </p:txBody>
      </p:sp>
      <p:pic>
        <p:nvPicPr>
          <p:cNvPr id="4" name="Picture 3"/>
          <p:cNvPicPr>
            <a:picLocks noChangeAspect="1"/>
          </p:cNvPicPr>
          <p:nvPr/>
        </p:nvPicPr>
        <p:blipFill>
          <a:blip r:embed="rId2"/>
          <a:stretch>
            <a:fillRect/>
          </a:stretch>
        </p:blipFill>
        <p:spPr>
          <a:xfrm>
            <a:off x="278402" y="5133975"/>
            <a:ext cx="2647950" cy="1724025"/>
          </a:xfrm>
          <a:prstGeom prst="rect">
            <a:avLst/>
          </a:prstGeom>
        </p:spPr>
      </p:pic>
    </p:spTree>
    <p:extLst>
      <p:ext uri="{BB962C8B-B14F-4D97-AF65-F5344CB8AC3E}">
        <p14:creationId xmlns:p14="http://schemas.microsoft.com/office/powerpoint/2010/main" val="97285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1074"/>
            <a:ext cx="10515600" cy="5745889"/>
          </a:xfrm>
        </p:spPr>
        <p:txBody>
          <a:bodyPr/>
          <a:lstStyle/>
          <a:p>
            <a:pPr algn="r" rtl="1"/>
            <a:r>
              <a:rPr lang="fa-IR" dirty="0">
                <a:cs typeface="B Badr" panose="00000400000000000000" pitchFamily="2" charset="-78"/>
              </a:rPr>
              <a:t>حجــم كلســتروم بعــد از ســومین روز زایمــان </a:t>
            </a:r>
            <a:r>
              <a:rPr lang="fa-IR" dirty="0" smtClean="0">
                <a:cs typeface="B Badr" panose="00000400000000000000" pitchFamily="2" charset="-78"/>
              </a:rPr>
              <a:t>به ســرعت </a:t>
            </a:r>
            <a:r>
              <a:rPr lang="fa-IR" dirty="0">
                <a:cs typeface="B Badr" panose="00000400000000000000" pitchFamily="2" charset="-78"/>
              </a:rPr>
              <a:t>افزایــش مییابــد و میانگیــن آن در هــر بــار تغذیــه بــه 7/5 میلیلیتــر بــرای نــوزاد میرســد نــوزاد ســالم بــرای رشــد طبیعــی در روزهــای اول تولــد بیشــتر از ایــن مقــدار شــیر و مایعــات نیــاز نــدارد. </a:t>
            </a:r>
            <a:endParaRPr lang="fa-IR" dirty="0" smtClean="0">
              <a:cs typeface="B Badr" panose="00000400000000000000" pitchFamily="2" charset="-78"/>
            </a:endParaRPr>
          </a:p>
          <a:p>
            <a:pPr algn="r" rtl="1"/>
            <a:r>
              <a:rPr lang="fa-IR" dirty="0" smtClean="0">
                <a:cs typeface="B Badr" panose="00000400000000000000" pitchFamily="2" charset="-78"/>
              </a:rPr>
              <a:t>لاکتوز </a:t>
            </a:r>
            <a:r>
              <a:rPr lang="fa-IR" dirty="0">
                <a:cs typeface="B Badr" panose="00000400000000000000" pitchFamily="2" charset="-78"/>
              </a:rPr>
              <a:t>شـیر تحـت تأثیـر رژیـم غذایـی مـادر شـیرده نیسـت و از همـه تركیبـات دیگـر پایدارتـر اســت و میتوانــد شــاخص خوبــی بــرای تعییــن حجــم شــیر باشــد. </a:t>
            </a:r>
            <a:endParaRPr lang="fa-IR" dirty="0" smtClean="0">
              <a:cs typeface="B Badr" panose="00000400000000000000" pitchFamily="2" charset="-78"/>
            </a:endParaRPr>
          </a:p>
          <a:p>
            <a:pPr algn="r" rtl="1"/>
            <a:r>
              <a:rPr lang="fa-IR" dirty="0" smtClean="0">
                <a:cs typeface="B Badr" panose="00000400000000000000" pitchFamily="2" charset="-78"/>
              </a:rPr>
              <a:t>چربی هـای </a:t>
            </a:r>
            <a:r>
              <a:rPr lang="fa-IR" dirty="0">
                <a:cs typeface="B Badr" panose="00000400000000000000" pitchFamily="2" charset="-78"/>
              </a:rPr>
              <a:t>موجـود در شـیر مـادر مهمتریـن منبـع انـرژی بـرای نـوزاد اسـت كـه90 درصـد آن </a:t>
            </a:r>
            <a:r>
              <a:rPr lang="fa-IR" dirty="0" smtClean="0">
                <a:cs typeface="B Badr" panose="00000400000000000000" pitchFamily="2" charset="-78"/>
              </a:rPr>
              <a:t>به صــورت تری گلیســیرید </a:t>
            </a:r>
            <a:r>
              <a:rPr lang="fa-IR" dirty="0">
                <a:cs typeface="B Badr" panose="00000400000000000000" pitchFamily="2" charset="-78"/>
              </a:rPr>
              <a:t>اســت. </a:t>
            </a:r>
            <a:endParaRPr lang="fa-IR" dirty="0" smtClean="0">
              <a:cs typeface="B Badr" panose="00000400000000000000" pitchFamily="2" charset="-78"/>
            </a:endParaRPr>
          </a:p>
          <a:p>
            <a:pPr algn="r" rtl="1"/>
            <a:r>
              <a:rPr lang="fa-IR" dirty="0" smtClean="0">
                <a:cs typeface="B Badr" panose="00000400000000000000" pitchFamily="2" charset="-78"/>
              </a:rPr>
              <a:t>مقــدار </a:t>
            </a:r>
            <a:r>
              <a:rPr lang="fa-IR" dirty="0">
                <a:cs typeface="B Badr" panose="00000400000000000000" pitchFamily="2" charset="-78"/>
              </a:rPr>
              <a:t>كل چربــی شــیر مــادر از یــك مــادر بــه مــادر دیگــر، بــا تولــد نــوزاد نــارس یــا تــرم و </a:t>
            </a:r>
            <a:r>
              <a:rPr lang="fa-IR" dirty="0" smtClean="0">
                <a:cs typeface="B Badr" panose="00000400000000000000" pitchFamily="2" charset="-78"/>
              </a:rPr>
              <a:t>فصــول </a:t>
            </a:r>
            <a:r>
              <a:rPr lang="fa-IR" dirty="0">
                <a:cs typeface="B Badr" panose="00000400000000000000" pitchFamily="2" charset="-78"/>
              </a:rPr>
              <a:t>مختلــف ســال تغییــر میكنــد. </a:t>
            </a:r>
            <a:endParaRPr lang="fa-IR" dirty="0" smtClean="0">
              <a:cs typeface="B Badr" panose="00000400000000000000" pitchFamily="2" charset="-78"/>
            </a:endParaRPr>
          </a:p>
          <a:p>
            <a:pPr algn="r" rtl="1"/>
            <a:endParaRPr lang="en-US" dirty="0">
              <a:cs typeface="B Badr" panose="00000400000000000000" pitchFamily="2" charset="-78"/>
            </a:endParaRPr>
          </a:p>
        </p:txBody>
      </p:sp>
      <p:pic>
        <p:nvPicPr>
          <p:cNvPr id="4" name="Picture 3"/>
          <p:cNvPicPr>
            <a:picLocks noChangeAspect="1"/>
          </p:cNvPicPr>
          <p:nvPr/>
        </p:nvPicPr>
        <p:blipFill>
          <a:blip r:embed="rId2"/>
          <a:stretch>
            <a:fillRect/>
          </a:stretch>
        </p:blipFill>
        <p:spPr>
          <a:xfrm>
            <a:off x="701856" y="4774882"/>
            <a:ext cx="3028950" cy="1514475"/>
          </a:xfrm>
          <a:prstGeom prst="rect">
            <a:avLst/>
          </a:prstGeom>
        </p:spPr>
      </p:pic>
    </p:spTree>
    <p:extLst>
      <p:ext uri="{BB962C8B-B14F-4D97-AF65-F5344CB8AC3E}">
        <p14:creationId xmlns:p14="http://schemas.microsoft.com/office/powerpoint/2010/main" val="2573864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17" y="401773"/>
            <a:ext cx="10515600" cy="4351338"/>
          </a:xfrm>
        </p:spPr>
        <p:txBody>
          <a:bodyPr/>
          <a:lstStyle/>
          <a:p>
            <a:pPr algn="r" rtl="1"/>
            <a:r>
              <a:rPr lang="fa-IR" dirty="0">
                <a:cs typeface="B Badr" panose="00000400000000000000" pitchFamily="2" charset="-78"/>
              </a:rPr>
              <a:t>میـزان كلسـترول شـیر مـادر زیـاد اسـت و ایـن امـر بـرای رشـد سـریع سیسـتم اعصـاب مركـزی نــوزاد كــه احتیــاج بــه كلســترول بیشــتر بــرای ســنتز میلیــن و نیــز بــرای تحریــك تكامــل سیســتم </a:t>
            </a:r>
            <a:r>
              <a:rPr lang="fa-IR" dirty="0" smtClean="0">
                <a:cs typeface="B Badr" panose="00000400000000000000" pitchFamily="2" charset="-78"/>
              </a:rPr>
              <a:t>آنزیم هایــی </a:t>
            </a:r>
            <a:r>
              <a:rPr lang="fa-IR" dirty="0">
                <a:cs typeface="B Badr" panose="00000400000000000000" pitchFamily="2" charset="-78"/>
              </a:rPr>
              <a:t>كــه بــرای متابولیســم و كاتابولیســم كلســترول </a:t>
            </a:r>
            <a:r>
              <a:rPr lang="fa-IR" dirty="0" smtClean="0">
                <a:cs typeface="B Badr" panose="00000400000000000000" pitchFamily="2" charset="-78"/>
              </a:rPr>
              <a:t>لازم </a:t>
            </a:r>
            <a:r>
              <a:rPr lang="fa-IR" dirty="0">
                <a:cs typeface="B Badr" panose="00000400000000000000" pitchFamily="2" charset="-78"/>
              </a:rPr>
              <a:t>اســت اهمیــت دارد. </a:t>
            </a:r>
            <a:endParaRPr lang="fa-IR" dirty="0" smtClean="0">
              <a:cs typeface="B Badr" panose="00000400000000000000" pitchFamily="2" charset="-78"/>
            </a:endParaRPr>
          </a:p>
          <a:p>
            <a:pPr algn="r" rtl="1"/>
            <a:r>
              <a:rPr lang="fa-IR" dirty="0" smtClean="0">
                <a:cs typeface="B Badr" panose="00000400000000000000" pitchFamily="2" charset="-78"/>
              </a:rPr>
              <a:t>تركیـب چربی هـا </a:t>
            </a:r>
            <a:r>
              <a:rPr lang="fa-IR" dirty="0">
                <a:cs typeface="B Badr" panose="00000400000000000000" pitchFamily="2" charset="-78"/>
              </a:rPr>
              <a:t>در شـیر مـادر تحـت تأثیـر رژیـم غذایـی مـادر قـرار دارد امـا كل چربـی تغییـر نمیكنــد.</a:t>
            </a:r>
            <a:endParaRPr lang="en-US" dirty="0">
              <a:cs typeface="B Badr" panose="00000400000000000000" pitchFamily="2" charset="-78"/>
            </a:endParaRPr>
          </a:p>
        </p:txBody>
      </p:sp>
      <p:pic>
        <p:nvPicPr>
          <p:cNvPr id="4" name="Picture 3"/>
          <p:cNvPicPr>
            <a:picLocks noChangeAspect="1"/>
          </p:cNvPicPr>
          <p:nvPr/>
        </p:nvPicPr>
        <p:blipFill>
          <a:blip r:embed="rId2"/>
          <a:stretch>
            <a:fillRect/>
          </a:stretch>
        </p:blipFill>
        <p:spPr>
          <a:xfrm>
            <a:off x="576399" y="4625975"/>
            <a:ext cx="2705100" cy="1685925"/>
          </a:xfrm>
          <a:prstGeom prst="rect">
            <a:avLst/>
          </a:prstGeom>
        </p:spPr>
      </p:pic>
    </p:spTree>
    <p:extLst>
      <p:ext uri="{BB962C8B-B14F-4D97-AF65-F5344CB8AC3E}">
        <p14:creationId xmlns:p14="http://schemas.microsoft.com/office/powerpoint/2010/main" val="58236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9451"/>
            <a:ext cx="10515600" cy="5667512"/>
          </a:xfrm>
        </p:spPr>
        <p:txBody>
          <a:bodyPr/>
          <a:lstStyle/>
          <a:p>
            <a:pPr algn="r" rtl="1"/>
            <a:r>
              <a:rPr lang="fa-IR" dirty="0">
                <a:cs typeface="B Badr" panose="00000400000000000000" pitchFamily="2" charset="-78"/>
              </a:rPr>
              <a:t>ویتامینهای محلول در آب شیر مادر تحت تأثیر تغییر آنها در رژیم غذایی مادر هستند. </a:t>
            </a:r>
            <a:endParaRPr lang="fa-IR" dirty="0" smtClean="0">
              <a:cs typeface="B Badr" panose="00000400000000000000" pitchFamily="2" charset="-78"/>
            </a:endParaRPr>
          </a:p>
          <a:p>
            <a:pPr algn="r" rtl="1"/>
            <a:r>
              <a:rPr lang="fa-IR" dirty="0" smtClean="0">
                <a:cs typeface="B Badr" panose="00000400000000000000" pitchFamily="2" charset="-78"/>
              </a:rPr>
              <a:t>در </a:t>
            </a:r>
            <a:r>
              <a:rPr lang="fa-IR" dirty="0">
                <a:cs typeface="B Badr" panose="00000400000000000000" pitchFamily="2" charset="-78"/>
              </a:rPr>
              <a:t>صورتـی کـه دریافـت کلسـیم مـادر از طریـق مـواد غذایـی کافـی نباشـد، ۲ درصـد از كلسـیم اســتخوانهای مــادر در طــی 100 روز شــیردهی صــرف ســاخت كلســیم شــیر مــادر میشــود</a:t>
            </a:r>
            <a:r>
              <a:rPr lang="fa-IR" dirty="0" smtClean="0">
                <a:cs typeface="B Badr" panose="00000400000000000000" pitchFamily="2" charset="-78"/>
              </a:rPr>
              <a:t>.</a:t>
            </a:r>
          </a:p>
          <a:p>
            <a:pPr algn="r" rtl="1"/>
            <a:r>
              <a:rPr lang="fa-IR" dirty="0" smtClean="0">
                <a:cs typeface="B Badr" panose="00000400000000000000" pitchFamily="2" charset="-78"/>
              </a:rPr>
              <a:t>آهـن </a:t>
            </a:r>
            <a:r>
              <a:rPr lang="fa-IR" dirty="0">
                <a:cs typeface="B Badr" panose="00000400000000000000" pitchFamily="2" charset="-78"/>
              </a:rPr>
              <a:t>شـیر مـادر تحـت تأثیـر دریافـت آهـن از طریـق غـذا و یـا تحـت تأثیـر میـزان آهـن سـرم مـادر نیسـت. </a:t>
            </a:r>
            <a:endParaRPr lang="fa-IR" dirty="0" smtClean="0">
              <a:cs typeface="B Badr" panose="00000400000000000000" pitchFamily="2" charset="-78"/>
            </a:endParaRPr>
          </a:p>
          <a:p>
            <a:pPr algn="r" rtl="1"/>
            <a:r>
              <a:rPr lang="fa-IR" dirty="0" smtClean="0">
                <a:cs typeface="B Badr" panose="00000400000000000000" pitchFamily="2" charset="-78"/>
              </a:rPr>
              <a:t>افزایـش </a:t>
            </a:r>
            <a:r>
              <a:rPr lang="fa-IR" dirty="0">
                <a:cs typeface="B Badr" panose="00000400000000000000" pitchFamily="2" charset="-78"/>
              </a:rPr>
              <a:t>دریافـت آهـن توسـط مـادر شـیرده كـه بـرای تأمیـن ذخایـر بـدن او بسـیار </a:t>
            </a:r>
            <a:r>
              <a:rPr lang="fa-IR" dirty="0" smtClean="0">
                <a:cs typeface="B Badr" panose="00000400000000000000" pitchFamily="2" charset="-78"/>
              </a:rPr>
              <a:t>قابل</a:t>
            </a:r>
          </a:p>
          <a:p>
            <a:pPr marL="0" indent="0" algn="r" rtl="1">
              <a:buNone/>
            </a:pPr>
            <a:r>
              <a:rPr lang="fa-IR" dirty="0" smtClean="0">
                <a:cs typeface="B Badr" panose="00000400000000000000" pitchFamily="2" charset="-78"/>
              </a:rPr>
              <a:t>اهمیـت </a:t>
            </a:r>
            <a:r>
              <a:rPr lang="fa-IR" dirty="0">
                <a:cs typeface="B Badr" panose="00000400000000000000" pitchFamily="2" charset="-78"/>
              </a:rPr>
              <a:t>اسـت تأثیـری بـر مقـدار آهـن شـیر او نـدارد. </a:t>
            </a:r>
            <a:endParaRPr lang="en-US" dirty="0">
              <a:cs typeface="B Badr" panose="00000400000000000000" pitchFamily="2" charset="-78"/>
            </a:endParaRPr>
          </a:p>
        </p:txBody>
      </p:sp>
      <p:pic>
        <p:nvPicPr>
          <p:cNvPr id="4" name="Picture 3"/>
          <p:cNvPicPr>
            <a:picLocks noChangeAspect="1"/>
          </p:cNvPicPr>
          <p:nvPr/>
        </p:nvPicPr>
        <p:blipFill>
          <a:blip r:embed="rId2"/>
          <a:stretch>
            <a:fillRect/>
          </a:stretch>
        </p:blipFill>
        <p:spPr>
          <a:xfrm>
            <a:off x="0" y="5048250"/>
            <a:ext cx="2533650" cy="1809750"/>
          </a:xfrm>
          <a:prstGeom prst="rect">
            <a:avLst/>
          </a:prstGeom>
        </p:spPr>
      </p:pic>
    </p:spTree>
    <p:extLst>
      <p:ext uri="{BB962C8B-B14F-4D97-AF65-F5344CB8AC3E}">
        <p14:creationId xmlns:p14="http://schemas.microsoft.com/office/powerpoint/2010/main" val="308950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9269"/>
            <a:ext cx="10515600" cy="5497694"/>
          </a:xfrm>
        </p:spPr>
        <p:txBody>
          <a:bodyPr/>
          <a:lstStyle/>
          <a:p>
            <a:pPr algn="r" rtl="1"/>
            <a:r>
              <a:rPr lang="fa-IR" dirty="0">
                <a:cs typeface="B Badr" panose="00000400000000000000" pitchFamily="2" charset="-78"/>
              </a:rPr>
              <a:t>یـد موجـود در شـیر مـادر بـا دریافـت یـد در رژیـم غذایـی مـادر تغییـر میكنـد. پسـتان مـادر قـادر اسـت كـه غلظـت یـد شـیر را خیلـی </a:t>
            </a:r>
            <a:r>
              <a:rPr lang="fa-IR" dirty="0" smtClean="0">
                <a:cs typeface="B Badr" panose="00000400000000000000" pitchFamily="2" charset="-78"/>
              </a:rPr>
              <a:t>بالاتـر </a:t>
            </a:r>
            <a:r>
              <a:rPr lang="fa-IR" dirty="0">
                <a:cs typeface="B Badr" panose="00000400000000000000" pitchFamily="2" charset="-78"/>
              </a:rPr>
              <a:t>از غلظـت یـد در خـون مـادر نگـه دارد. </a:t>
            </a:r>
            <a:endParaRPr lang="fa-IR" dirty="0" smtClean="0">
              <a:cs typeface="B Badr" panose="00000400000000000000" pitchFamily="2" charset="-78"/>
            </a:endParaRPr>
          </a:p>
          <a:p>
            <a:pPr algn="r" rtl="1"/>
            <a:r>
              <a:rPr lang="fa-IR" dirty="0" smtClean="0">
                <a:cs typeface="B Badr" panose="00000400000000000000" pitchFamily="2" charset="-78"/>
              </a:rPr>
              <a:t>بعضــی </a:t>
            </a:r>
            <a:r>
              <a:rPr lang="fa-IR" dirty="0">
                <a:cs typeface="B Badr" panose="00000400000000000000" pitchFamily="2" charset="-78"/>
              </a:rPr>
              <a:t>از اســیدهای آمینــه ماننــد لیزیــن و متیونیــن، بعضــی از انــواع اســیدهای چــرب و ویتامینهـای محلـول در چربـی و ویتامینهـای محلـول در آب تحـت تأثیـر رژیـم غذایـی مـادر قـرار دارنـد و اگـر هـم در برنامـه غذایـی مـادر وجـود نداشـته باشـند از ذخائـر مـادر مصـرف میشــوند. </a:t>
            </a:r>
            <a:endParaRPr lang="en-US" dirty="0">
              <a:cs typeface="B Badr" panose="00000400000000000000" pitchFamily="2" charset="-78"/>
            </a:endParaRPr>
          </a:p>
        </p:txBody>
      </p:sp>
      <p:pic>
        <p:nvPicPr>
          <p:cNvPr id="4" name="Picture 3"/>
          <p:cNvPicPr>
            <a:picLocks noChangeAspect="1"/>
          </p:cNvPicPr>
          <p:nvPr/>
        </p:nvPicPr>
        <p:blipFill>
          <a:blip r:embed="rId2"/>
          <a:stretch>
            <a:fillRect/>
          </a:stretch>
        </p:blipFill>
        <p:spPr>
          <a:xfrm>
            <a:off x="1233215" y="3732802"/>
            <a:ext cx="2619375" cy="1743075"/>
          </a:xfrm>
          <a:prstGeom prst="rect">
            <a:avLst/>
          </a:prstGeom>
        </p:spPr>
      </p:pic>
    </p:spTree>
    <p:extLst>
      <p:ext uri="{BB962C8B-B14F-4D97-AF65-F5344CB8AC3E}">
        <p14:creationId xmlns:p14="http://schemas.microsoft.com/office/powerpoint/2010/main" val="2419174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8640"/>
            <a:ext cx="10515600" cy="5628323"/>
          </a:xfrm>
        </p:spPr>
        <p:txBody>
          <a:bodyPr/>
          <a:lstStyle/>
          <a:p>
            <a:pPr algn="r" rtl="1"/>
            <a:r>
              <a:rPr lang="fa-IR" dirty="0" smtClean="0">
                <a:cs typeface="B Badr" panose="00000400000000000000" pitchFamily="2" charset="-78"/>
              </a:rPr>
              <a:t>لازم اسـت </a:t>
            </a:r>
            <a:r>
              <a:rPr lang="fa-IR" dirty="0">
                <a:cs typeface="B Badr" panose="00000400000000000000" pitchFamily="2" charset="-78"/>
              </a:rPr>
              <a:t>ذخایـر امـاح معدنـی </a:t>
            </a:r>
            <a:r>
              <a:rPr lang="fa-IR" dirty="0" smtClean="0">
                <a:cs typeface="B Badr" panose="00000400000000000000" pitchFamily="2" charset="-78"/>
              </a:rPr>
              <a:t>به ویـژه </a:t>
            </a:r>
            <a:r>
              <a:rPr lang="fa-IR" dirty="0">
                <a:cs typeface="B Badr" panose="00000400000000000000" pitchFamily="2" charset="-78"/>
              </a:rPr>
              <a:t>كلسـیم و همچنیـن ویتامینهـای محلـول در چربـی ً مقــداری كــه از دســت </a:t>
            </a:r>
            <a:r>
              <a:rPr lang="fa-IR" dirty="0" smtClean="0">
                <a:cs typeface="B Badr" panose="00000400000000000000" pitchFamily="2" charset="-78"/>
              </a:rPr>
              <a:t>مــی رود </a:t>
            </a:r>
            <a:r>
              <a:rPr lang="fa-IR" dirty="0">
                <a:cs typeface="B Badr" panose="00000400000000000000" pitchFamily="2" charset="-78"/>
              </a:rPr>
              <a:t>جایگزیــن شــود. </a:t>
            </a:r>
            <a:endParaRPr lang="fa-IR" dirty="0" smtClean="0">
              <a:cs typeface="B Badr" panose="00000400000000000000" pitchFamily="2" charset="-78"/>
            </a:endParaRPr>
          </a:p>
          <a:p>
            <a:pPr algn="r" rtl="1"/>
            <a:r>
              <a:rPr lang="fa-IR" dirty="0" smtClean="0">
                <a:cs typeface="B Badr" panose="00000400000000000000" pitchFamily="2" charset="-78"/>
              </a:rPr>
              <a:t>مکمل یــاری </a:t>
            </a:r>
            <a:r>
              <a:rPr lang="fa-IR" dirty="0">
                <a:cs typeface="B Badr" panose="00000400000000000000" pitchFamily="2" charset="-78"/>
              </a:rPr>
              <a:t>بــا ویتامینهــا و امــاح معدنــی بــرای مادرانــی کــه شــیر میدهنــد ضــروری نیســت مگــر اینکــه دریافــت غذایــی آنــان ناکافــی باشــد. </a:t>
            </a:r>
            <a:endParaRPr lang="fa-IR" dirty="0" smtClean="0">
              <a:cs typeface="B Badr" panose="00000400000000000000" pitchFamily="2" charset="-78"/>
            </a:endParaRPr>
          </a:p>
          <a:p>
            <a:pPr algn="r" rtl="1"/>
            <a:r>
              <a:rPr lang="fa-IR" dirty="0" smtClean="0">
                <a:cs typeface="B Badr" panose="00000400000000000000" pitchFamily="2" charset="-78"/>
              </a:rPr>
              <a:t>ذخیـره </a:t>
            </a:r>
            <a:r>
              <a:rPr lang="fa-IR" dirty="0">
                <a:cs typeface="B Badr" panose="00000400000000000000" pitchFamily="2" charset="-78"/>
              </a:rPr>
              <a:t>کافـی ویتامیـن </a:t>
            </a:r>
            <a:r>
              <a:rPr lang="en-US" dirty="0">
                <a:cs typeface="B Badr" panose="00000400000000000000" pitchFamily="2" charset="-78"/>
              </a:rPr>
              <a:t>D </a:t>
            </a:r>
            <a:r>
              <a:rPr lang="fa-IR" dirty="0">
                <a:cs typeface="B Badr" panose="00000400000000000000" pitchFamily="2" charset="-78"/>
              </a:rPr>
              <a:t>در دوران بارداری و شـیردهی بسـیار اهمیـت دارد. مطالعات گسـتردهای نیـز در حـال انجـام اسـت تـا بـه ایـن پرسـش پاسـخ داده شـود کـه آیـا تجویـز مقادیـر </a:t>
            </a:r>
            <a:r>
              <a:rPr lang="fa-IR" dirty="0" smtClean="0">
                <a:cs typeface="B Badr" panose="00000400000000000000" pitchFamily="2" charset="-78"/>
              </a:rPr>
              <a:t>بـالای </a:t>
            </a:r>
            <a:r>
              <a:rPr lang="fa-IR" dirty="0">
                <a:cs typeface="B Badr" panose="00000400000000000000" pitchFamily="2" charset="-78"/>
              </a:rPr>
              <a:t>ویتامیـن </a:t>
            </a:r>
            <a:r>
              <a:rPr lang="en-US" dirty="0">
                <a:cs typeface="B Badr" panose="00000400000000000000" pitchFamily="2" charset="-78"/>
              </a:rPr>
              <a:t>D </a:t>
            </a:r>
            <a:r>
              <a:rPr lang="fa-IR" dirty="0">
                <a:cs typeface="B Badr" panose="00000400000000000000" pitchFamily="2" charset="-78"/>
              </a:rPr>
              <a:t>بـه مـادر میتوانـد سـبب عـدم نیـاز بـه </a:t>
            </a:r>
            <a:r>
              <a:rPr lang="fa-IR" dirty="0" smtClean="0">
                <a:cs typeface="B Badr" panose="00000400000000000000" pitchFamily="2" charset="-78"/>
              </a:rPr>
              <a:t>مکم لیـاری </a:t>
            </a:r>
            <a:r>
              <a:rPr lang="fa-IR" dirty="0">
                <a:cs typeface="B Badr" panose="00000400000000000000" pitchFamily="2" charset="-78"/>
              </a:rPr>
              <a:t>بـا ویتامیـن </a:t>
            </a:r>
            <a:r>
              <a:rPr lang="en-US" dirty="0">
                <a:cs typeface="B Badr" panose="00000400000000000000" pitchFamily="2" charset="-78"/>
              </a:rPr>
              <a:t>D </a:t>
            </a:r>
            <a:r>
              <a:rPr lang="fa-IR" dirty="0">
                <a:cs typeface="B Badr" panose="00000400000000000000" pitchFamily="2" charset="-78"/>
              </a:rPr>
              <a:t>در شـیرخواران شـود؟ </a:t>
            </a:r>
            <a:endParaRPr lang="fa-IR" dirty="0" smtClean="0">
              <a:cs typeface="B Badr" panose="00000400000000000000" pitchFamily="2" charset="-78"/>
            </a:endParaRPr>
          </a:p>
          <a:p>
            <a:pPr algn="r" rtl="1"/>
            <a:endParaRPr lang="en-US" dirty="0">
              <a:cs typeface="B Badr" panose="00000400000000000000" pitchFamily="2" charset="-78"/>
            </a:endParaRPr>
          </a:p>
        </p:txBody>
      </p:sp>
      <p:pic>
        <p:nvPicPr>
          <p:cNvPr id="4" name="Picture 3"/>
          <p:cNvPicPr>
            <a:picLocks noChangeAspect="1"/>
          </p:cNvPicPr>
          <p:nvPr/>
        </p:nvPicPr>
        <p:blipFill>
          <a:blip r:embed="rId2"/>
          <a:stretch>
            <a:fillRect/>
          </a:stretch>
        </p:blipFill>
        <p:spPr>
          <a:xfrm>
            <a:off x="0" y="5003074"/>
            <a:ext cx="2143125" cy="1757362"/>
          </a:xfrm>
          <a:prstGeom prst="rect">
            <a:avLst/>
          </a:prstGeom>
        </p:spPr>
      </p:pic>
    </p:spTree>
    <p:extLst>
      <p:ext uri="{BB962C8B-B14F-4D97-AF65-F5344CB8AC3E}">
        <p14:creationId xmlns:p14="http://schemas.microsoft.com/office/powerpoint/2010/main" val="179439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000" dirty="0">
                <a:cs typeface="B Arshia" panose="00000400000000000000" pitchFamily="2" charset="-78"/>
              </a:rPr>
              <a:t>اهداف آموزشی </a:t>
            </a:r>
          </a:p>
        </p:txBody>
      </p:sp>
      <p:sp>
        <p:nvSpPr>
          <p:cNvPr id="3" name="Content Placeholder 2"/>
          <p:cNvSpPr>
            <a:spLocks noGrp="1"/>
          </p:cNvSpPr>
          <p:nvPr>
            <p:ph idx="1"/>
          </p:nvPr>
        </p:nvSpPr>
        <p:spPr/>
        <p:txBody>
          <a:bodyPr/>
          <a:lstStyle/>
          <a:p>
            <a:pPr algn="r" rtl="1"/>
            <a:r>
              <a:rPr lang="fa-IR" dirty="0" smtClean="0">
                <a:cs typeface="B Badr" panose="00000400000000000000" pitchFamily="2" charset="-78"/>
              </a:rPr>
              <a:t>شناخت نیازهای تغذیه ای مادر در دوران شیردهی .</a:t>
            </a:r>
          </a:p>
          <a:p>
            <a:pPr algn="r" rtl="1"/>
            <a:endParaRPr lang="fa-IR" dirty="0" smtClean="0">
              <a:cs typeface="B Badr" panose="00000400000000000000" pitchFamily="2" charset="-78"/>
            </a:endParaRPr>
          </a:p>
          <a:p>
            <a:pPr algn="r" rtl="1"/>
            <a:r>
              <a:rPr lang="fa-IR" dirty="0" smtClean="0">
                <a:cs typeface="B Badr" panose="00000400000000000000" pitchFamily="2" charset="-78"/>
              </a:rPr>
              <a:t> آگاهی از تأثیر تغذیه مادر بر كمیت و كیفیت شیر مادر . </a:t>
            </a:r>
          </a:p>
          <a:p>
            <a:pPr algn="r" rtl="1"/>
            <a:endParaRPr lang="fa-IR" dirty="0" smtClean="0">
              <a:cs typeface="B Badr" panose="00000400000000000000" pitchFamily="2" charset="-78"/>
            </a:endParaRPr>
          </a:p>
          <a:p>
            <a:pPr algn="r" rtl="1"/>
            <a:r>
              <a:rPr lang="fa-IR" dirty="0" smtClean="0">
                <a:cs typeface="B Badr" panose="00000400000000000000" pitchFamily="2" charset="-78"/>
              </a:rPr>
              <a:t>ارائه راه كارهای لازم برای كمك به مادران برای تنظیم برنامه غذایی مناسب در دوران شیردهی</a:t>
            </a:r>
            <a:endParaRPr lang="fa-IR" dirty="0">
              <a:cs typeface="B Badr" panose="00000400000000000000" pitchFamily="2" charset="-78"/>
            </a:endParaRPr>
          </a:p>
        </p:txBody>
      </p:sp>
      <p:pic>
        <p:nvPicPr>
          <p:cNvPr id="5" name="Picture 4"/>
          <p:cNvPicPr>
            <a:picLocks noChangeAspect="1"/>
          </p:cNvPicPr>
          <p:nvPr/>
        </p:nvPicPr>
        <p:blipFill>
          <a:blip r:embed="rId2"/>
          <a:stretch>
            <a:fillRect/>
          </a:stretch>
        </p:blipFill>
        <p:spPr>
          <a:xfrm>
            <a:off x="712470" y="5008108"/>
            <a:ext cx="1866900" cy="1457325"/>
          </a:xfrm>
          <a:prstGeom prst="rect">
            <a:avLst/>
          </a:prstGeom>
        </p:spPr>
      </p:pic>
    </p:spTree>
    <p:extLst>
      <p:ext uri="{BB962C8B-B14F-4D97-AF65-F5344CB8AC3E}">
        <p14:creationId xmlns:p14="http://schemas.microsoft.com/office/powerpoint/2010/main" val="4120633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456023" y="1039869"/>
            <a:ext cx="2705100" cy="1685925"/>
          </a:xfrm>
          <a:prstGeom prst="rect">
            <a:avLst/>
          </a:prstGeom>
        </p:spPr>
      </p:pic>
      <p:pic>
        <p:nvPicPr>
          <p:cNvPr id="4" name="Content Placeholder 3"/>
          <p:cNvPicPr>
            <a:picLocks noGrp="1" noChangeAspect="1"/>
          </p:cNvPicPr>
          <p:nvPr>
            <p:ph idx="1"/>
          </p:nvPr>
        </p:nvPicPr>
        <p:blipFill>
          <a:blip r:embed="rId3"/>
          <a:stretch>
            <a:fillRect/>
          </a:stretch>
        </p:blipFill>
        <p:spPr>
          <a:xfrm>
            <a:off x="3940084" y="2629999"/>
            <a:ext cx="3636373" cy="2562747"/>
          </a:xfrm>
          <a:prstGeom prst="rect">
            <a:avLst/>
          </a:prstGeom>
        </p:spPr>
      </p:pic>
      <p:pic>
        <p:nvPicPr>
          <p:cNvPr id="6" name="Picture 5"/>
          <p:cNvPicPr>
            <a:picLocks noChangeAspect="1"/>
          </p:cNvPicPr>
          <p:nvPr/>
        </p:nvPicPr>
        <p:blipFill>
          <a:blip r:embed="rId4"/>
          <a:stretch>
            <a:fillRect/>
          </a:stretch>
        </p:blipFill>
        <p:spPr>
          <a:xfrm>
            <a:off x="733697" y="1039869"/>
            <a:ext cx="1981200" cy="2305050"/>
          </a:xfrm>
          <a:prstGeom prst="rect">
            <a:avLst/>
          </a:prstGeom>
        </p:spPr>
      </p:pic>
      <p:pic>
        <p:nvPicPr>
          <p:cNvPr id="7" name="Picture 6"/>
          <p:cNvPicPr>
            <a:picLocks noChangeAspect="1"/>
          </p:cNvPicPr>
          <p:nvPr/>
        </p:nvPicPr>
        <p:blipFill>
          <a:blip r:embed="rId5"/>
          <a:stretch>
            <a:fillRect/>
          </a:stretch>
        </p:blipFill>
        <p:spPr>
          <a:xfrm>
            <a:off x="8801644" y="4124733"/>
            <a:ext cx="2333625" cy="1952625"/>
          </a:xfrm>
          <a:prstGeom prst="rect">
            <a:avLst/>
          </a:prstGeom>
        </p:spPr>
      </p:pic>
      <p:pic>
        <p:nvPicPr>
          <p:cNvPr id="8" name="Picture 7"/>
          <p:cNvPicPr>
            <a:picLocks noChangeAspect="1"/>
          </p:cNvPicPr>
          <p:nvPr/>
        </p:nvPicPr>
        <p:blipFill>
          <a:blip r:embed="rId6"/>
          <a:stretch>
            <a:fillRect/>
          </a:stretch>
        </p:blipFill>
        <p:spPr>
          <a:xfrm>
            <a:off x="733697" y="4598262"/>
            <a:ext cx="2438400" cy="1876425"/>
          </a:xfrm>
          <a:prstGeom prst="rect">
            <a:avLst/>
          </a:prstGeom>
        </p:spPr>
      </p:pic>
    </p:spTree>
    <p:extLst>
      <p:ext uri="{BB962C8B-B14F-4D97-AF65-F5344CB8AC3E}">
        <p14:creationId xmlns:p14="http://schemas.microsoft.com/office/powerpoint/2010/main" val="341282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6000" dirty="0">
                <a:cs typeface="B Arshia" panose="00000400000000000000" pitchFamily="2" charset="-78"/>
              </a:rPr>
              <a:t>حجم و تركیب مواد مغذی شیر مادر و عوامل مؤثر بر آن</a:t>
            </a:r>
            <a:r>
              <a:rPr lang="fa-IR" dirty="0" smtClean="0">
                <a:cs typeface="B Badr" panose="00000400000000000000" pitchFamily="2" charset="-78"/>
              </a:rPr>
              <a:t> </a:t>
            </a:r>
            <a:endParaRPr lang="fa-IR" dirty="0">
              <a:cs typeface="B Badr" panose="00000400000000000000" pitchFamily="2" charset="-78"/>
            </a:endParaRPr>
          </a:p>
        </p:txBody>
      </p:sp>
      <p:sp>
        <p:nvSpPr>
          <p:cNvPr id="3" name="Content Placeholder 2"/>
          <p:cNvSpPr>
            <a:spLocks noGrp="1"/>
          </p:cNvSpPr>
          <p:nvPr>
            <p:ph idx="1"/>
          </p:nvPr>
        </p:nvSpPr>
        <p:spPr/>
        <p:txBody>
          <a:bodyPr/>
          <a:lstStyle/>
          <a:p>
            <a:pPr algn="r" rtl="1"/>
            <a:r>
              <a:rPr lang="fa-IR" dirty="0" smtClean="0">
                <a:cs typeface="B Badr" panose="00000400000000000000" pitchFamily="2" charset="-78"/>
              </a:rPr>
              <a:t>عوامل موثر در حجم شیر :ویژگی های ژنتیکی،تغذیه مادر،فرزند چندم،سن بارداری </a:t>
            </a:r>
          </a:p>
          <a:p>
            <a:pPr algn="r" rtl="1"/>
            <a:endParaRPr lang="fa-IR" dirty="0" smtClean="0">
              <a:cs typeface="B Badr" panose="00000400000000000000" pitchFamily="2" charset="-78"/>
            </a:endParaRPr>
          </a:p>
          <a:p>
            <a:pPr algn="r" rtl="1"/>
            <a:r>
              <a:rPr lang="fa-IR" dirty="0" smtClean="0">
                <a:cs typeface="B Badr" panose="00000400000000000000" pitchFamily="2" charset="-78"/>
              </a:rPr>
              <a:t>عوامل به تاخیر افتادن تولید شیر : باقیمانـدن جفـت، سـزارین، دیابـت، تنشهـای حیـن زایمـان، عـدم توجـه بـه تمـاس اولیـه مـادر و نـوزاد</a:t>
            </a:r>
          </a:p>
          <a:p>
            <a:pPr algn="r" rtl="1"/>
            <a:endParaRPr lang="fa-IR" dirty="0">
              <a:cs typeface="B Badr" panose="00000400000000000000" pitchFamily="2" charset="-78"/>
            </a:endParaRPr>
          </a:p>
          <a:p>
            <a:pPr algn="r" rtl="1"/>
            <a:endParaRPr lang="fa-IR" dirty="0" smtClean="0"/>
          </a:p>
          <a:p>
            <a:pPr algn="r" rtl="1"/>
            <a:endParaRPr lang="fa-IR" dirty="0"/>
          </a:p>
          <a:p>
            <a:pPr algn="r" rtl="1"/>
            <a:endParaRPr lang="fa-IR" dirty="0" smtClean="0"/>
          </a:p>
          <a:p>
            <a:pPr algn="r" rtl="1"/>
            <a:endParaRPr lang="fa-IR" dirty="0"/>
          </a:p>
          <a:p>
            <a:pPr algn="r" rtl="1"/>
            <a:endParaRPr lang="fa-IR" dirty="0" smtClean="0"/>
          </a:p>
          <a:p>
            <a:pPr marL="0" indent="0" algn="r" rtl="1">
              <a:buNone/>
            </a:pPr>
            <a:endParaRPr lang="fa-IR" dirty="0"/>
          </a:p>
        </p:txBody>
      </p:sp>
      <p:pic>
        <p:nvPicPr>
          <p:cNvPr id="4" name="Picture 3"/>
          <p:cNvPicPr>
            <a:picLocks noChangeAspect="1"/>
          </p:cNvPicPr>
          <p:nvPr/>
        </p:nvPicPr>
        <p:blipFill>
          <a:blip r:embed="rId2"/>
          <a:stretch>
            <a:fillRect/>
          </a:stretch>
        </p:blipFill>
        <p:spPr>
          <a:xfrm>
            <a:off x="1207090" y="4433888"/>
            <a:ext cx="2619375" cy="1743075"/>
          </a:xfrm>
          <a:prstGeom prst="rect">
            <a:avLst/>
          </a:prstGeom>
        </p:spPr>
      </p:pic>
    </p:spTree>
    <p:extLst>
      <p:ext uri="{BB962C8B-B14F-4D97-AF65-F5344CB8AC3E}">
        <p14:creationId xmlns:p14="http://schemas.microsoft.com/office/powerpoint/2010/main" val="2840741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6416"/>
            <a:ext cx="10515600" cy="1325563"/>
          </a:xfrm>
        </p:spPr>
        <p:txBody>
          <a:bodyPr>
            <a:normAutofit/>
          </a:bodyPr>
          <a:lstStyle/>
          <a:p>
            <a:pPr algn="ctr"/>
            <a:r>
              <a:rPr lang="fa-IR" sz="6000" dirty="0">
                <a:cs typeface="B Arshia" panose="00000400000000000000" pitchFamily="2" charset="-78"/>
              </a:rPr>
              <a:t>حجم و تركیب مواد مغذی شیر مادر و عوامل مؤثر بر آن</a:t>
            </a:r>
          </a:p>
        </p:txBody>
      </p:sp>
      <p:sp>
        <p:nvSpPr>
          <p:cNvPr id="3" name="Content Placeholder 2"/>
          <p:cNvSpPr>
            <a:spLocks noGrp="1"/>
          </p:cNvSpPr>
          <p:nvPr>
            <p:ph idx="1"/>
          </p:nvPr>
        </p:nvSpPr>
        <p:spPr/>
        <p:txBody>
          <a:bodyPr/>
          <a:lstStyle/>
          <a:p>
            <a:pPr algn="r" rtl="1"/>
            <a:r>
              <a:rPr lang="fa-IR" dirty="0" smtClean="0">
                <a:cs typeface="B Badr" panose="00000400000000000000" pitchFamily="2" charset="-78"/>
              </a:rPr>
              <a:t>مایعات و شیر مادر </a:t>
            </a:r>
          </a:p>
          <a:p>
            <a:pPr algn="r" rtl="1"/>
            <a:endParaRPr lang="fa-IR" dirty="0" smtClean="0">
              <a:cs typeface="B Badr" panose="00000400000000000000" pitchFamily="2" charset="-78"/>
            </a:endParaRPr>
          </a:p>
          <a:p>
            <a:pPr algn="r" rtl="1"/>
            <a:r>
              <a:rPr lang="fa-IR" dirty="0" smtClean="0">
                <a:cs typeface="B Badr" panose="00000400000000000000" pitchFamily="2" charset="-78"/>
              </a:rPr>
              <a:t>پروتئین و شیر مادر </a:t>
            </a:r>
          </a:p>
          <a:p>
            <a:pPr algn="r" rtl="1"/>
            <a:endParaRPr lang="fa-IR" dirty="0" smtClean="0">
              <a:cs typeface="B Badr" panose="00000400000000000000" pitchFamily="2" charset="-78"/>
            </a:endParaRPr>
          </a:p>
          <a:p>
            <a:pPr algn="r" rtl="1"/>
            <a:r>
              <a:rPr lang="fa-IR" dirty="0" smtClean="0">
                <a:cs typeface="B Badr" panose="00000400000000000000" pitchFamily="2" charset="-78"/>
              </a:rPr>
              <a:t>انرژی و شیر مادر</a:t>
            </a:r>
          </a:p>
          <a:p>
            <a:pPr algn="r" rtl="1"/>
            <a:endParaRPr lang="fa-IR" dirty="0"/>
          </a:p>
        </p:txBody>
      </p:sp>
      <p:pic>
        <p:nvPicPr>
          <p:cNvPr id="4" name="Picture 3"/>
          <p:cNvPicPr>
            <a:picLocks noChangeAspect="1"/>
          </p:cNvPicPr>
          <p:nvPr/>
        </p:nvPicPr>
        <p:blipFill>
          <a:blip r:embed="rId2"/>
          <a:stretch>
            <a:fillRect/>
          </a:stretch>
        </p:blipFill>
        <p:spPr>
          <a:xfrm>
            <a:off x="1599656" y="4001294"/>
            <a:ext cx="2705100" cy="1685925"/>
          </a:xfrm>
          <a:prstGeom prst="rect">
            <a:avLst/>
          </a:prstGeom>
        </p:spPr>
      </p:pic>
    </p:spTree>
    <p:extLst>
      <p:ext uri="{BB962C8B-B14F-4D97-AF65-F5344CB8AC3E}">
        <p14:creationId xmlns:p14="http://schemas.microsoft.com/office/powerpoint/2010/main" val="92969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Arshia" panose="00000400000000000000" pitchFamily="2" charset="-78"/>
              </a:rPr>
              <a:t>حجم و تركیب مواد مغذی شیر مادر و عوامل مؤثر بر آن</a:t>
            </a:r>
            <a:endParaRPr lang="fa-IR" dirty="0">
              <a:cs typeface="B Arshia" panose="00000400000000000000" pitchFamily="2" charset="-78"/>
            </a:endParaRPr>
          </a:p>
        </p:txBody>
      </p:sp>
      <p:sp>
        <p:nvSpPr>
          <p:cNvPr id="4" name="Explosion 2 3"/>
          <p:cNvSpPr/>
          <p:nvPr/>
        </p:nvSpPr>
        <p:spPr>
          <a:xfrm>
            <a:off x="592184" y="1690687"/>
            <a:ext cx="10119360" cy="44862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غذا به تنهایی سبب افزایش شیر مادر نمیشود.</a:t>
            </a:r>
          </a:p>
          <a:p>
            <a:pPr algn="ctr"/>
            <a:r>
              <a:rPr lang="fa-IR" dirty="0" smtClean="0"/>
              <a:t>بزرگتریــن عامــل تولیــد شــیر و افزایــش حجــم آن تقاضــای کــودک، نــوع</a:t>
            </a:r>
          </a:p>
          <a:p>
            <a:pPr algn="ctr"/>
            <a:r>
              <a:rPr lang="fa-IR" dirty="0" smtClean="0"/>
              <a:t>مکیــدن و تخلیــه کامــل پســتان اســت</a:t>
            </a:r>
            <a:endParaRPr lang="fa-IR" dirty="0"/>
          </a:p>
        </p:txBody>
      </p:sp>
    </p:spTree>
    <p:extLst>
      <p:ext uri="{BB962C8B-B14F-4D97-AF65-F5344CB8AC3E}">
        <p14:creationId xmlns:p14="http://schemas.microsoft.com/office/powerpoint/2010/main" val="75244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Arshia" panose="00000400000000000000" pitchFamily="2" charset="-78"/>
              </a:rPr>
              <a:t>حجم و تركیب مواد مغذی شیر مادر و عوامل مؤثر بر آن</a:t>
            </a:r>
            <a:endParaRPr lang="fa-IR" dirty="0">
              <a:cs typeface="B Arshia" panose="00000400000000000000" pitchFamily="2" charset="-78"/>
            </a:endParaRPr>
          </a:p>
        </p:txBody>
      </p:sp>
      <p:sp>
        <p:nvSpPr>
          <p:cNvPr id="3" name="Content Placeholder 2"/>
          <p:cNvSpPr>
            <a:spLocks noGrp="1"/>
          </p:cNvSpPr>
          <p:nvPr>
            <p:ph idx="1"/>
          </p:nvPr>
        </p:nvSpPr>
        <p:spPr/>
        <p:txBody>
          <a:bodyPr/>
          <a:lstStyle/>
          <a:p>
            <a:pPr algn="r" rtl="1"/>
            <a:r>
              <a:rPr lang="fa-IR" dirty="0" smtClean="0"/>
              <a:t>لا</a:t>
            </a:r>
            <a:r>
              <a:rPr lang="fa-IR" dirty="0" smtClean="0">
                <a:cs typeface="B Badr" panose="00000400000000000000" pitchFamily="2" charset="-78"/>
              </a:rPr>
              <a:t>کتوز</a:t>
            </a:r>
          </a:p>
          <a:p>
            <a:pPr algn="r" rtl="1"/>
            <a:r>
              <a:rPr lang="fa-IR" dirty="0" smtClean="0">
                <a:cs typeface="B Badr" panose="00000400000000000000" pitchFamily="2" charset="-78"/>
              </a:rPr>
              <a:t>چربی ها در شیر مادر </a:t>
            </a:r>
          </a:p>
          <a:p>
            <a:pPr marL="0" indent="0" algn="r" rtl="1">
              <a:buNone/>
            </a:pPr>
            <a:r>
              <a:rPr lang="fa-IR" dirty="0" smtClean="0">
                <a:cs typeface="B Badr" panose="00000400000000000000" pitchFamily="2" charset="-78"/>
              </a:rPr>
              <a:t>. تركیــب چربــی شــیر مــادر بــا مــدت بــارداری، مرحلــه شــیردهی، تعــداد زایمانهــا، حجــم شـیر تولیدشـده، تغذیـه مـادر، دفعـات تغذیـه كـودك و وضعیـت بـدن مـادر (افزایـش وزن در دوران بــارداری) تغییــر میكنــد. </a:t>
            </a:r>
          </a:p>
          <a:p>
            <a:pPr algn="r" rtl="1"/>
            <a:r>
              <a:rPr lang="fa-IR" dirty="0" smtClean="0">
                <a:cs typeface="B Badr" panose="00000400000000000000" pitchFamily="2" charset="-78"/>
              </a:rPr>
              <a:t>ویتامینها و شیر مادر</a:t>
            </a:r>
            <a:endParaRPr lang="fa-IR" dirty="0">
              <a:cs typeface="B Badr" panose="00000400000000000000" pitchFamily="2" charset="-78"/>
            </a:endParaRPr>
          </a:p>
        </p:txBody>
      </p:sp>
      <p:pic>
        <p:nvPicPr>
          <p:cNvPr id="5" name="Picture 4"/>
          <p:cNvPicPr>
            <a:picLocks noChangeAspect="1"/>
          </p:cNvPicPr>
          <p:nvPr/>
        </p:nvPicPr>
        <p:blipFill>
          <a:blip r:embed="rId2"/>
          <a:stretch>
            <a:fillRect/>
          </a:stretch>
        </p:blipFill>
        <p:spPr>
          <a:xfrm>
            <a:off x="1189672" y="4229508"/>
            <a:ext cx="2619375" cy="1743075"/>
          </a:xfrm>
          <a:prstGeom prst="rect">
            <a:avLst/>
          </a:prstGeom>
        </p:spPr>
      </p:pic>
    </p:spTree>
    <p:extLst>
      <p:ext uri="{BB962C8B-B14F-4D97-AF65-F5344CB8AC3E}">
        <p14:creationId xmlns:p14="http://schemas.microsoft.com/office/powerpoint/2010/main" val="163606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حجم و تركیب مواد مغذی شیر مادر و عوامل مؤثر بر آن</a:t>
            </a:r>
            <a:endParaRPr lang="en-US" dirty="0"/>
          </a:p>
        </p:txBody>
      </p:sp>
      <p:sp>
        <p:nvSpPr>
          <p:cNvPr id="4" name="Cloud Callout 3"/>
          <p:cNvSpPr/>
          <p:nvPr/>
        </p:nvSpPr>
        <p:spPr>
          <a:xfrm>
            <a:off x="1097280" y="1546996"/>
            <a:ext cx="9431383" cy="413534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a:cs typeface="B Badr" panose="00000400000000000000" pitchFamily="2" charset="-78"/>
              </a:rPr>
              <a:t>ویتامینهـای </a:t>
            </a:r>
            <a:r>
              <a:rPr lang="en-US">
                <a:cs typeface="B Badr" panose="00000400000000000000" pitchFamily="2" charset="-78"/>
              </a:rPr>
              <a:t>A، D، C </a:t>
            </a:r>
            <a:r>
              <a:rPr lang="fa-IR">
                <a:cs typeface="B Badr" panose="00000400000000000000" pitchFamily="2" charset="-78"/>
              </a:rPr>
              <a:t>و ویتامینهـای گـروه </a:t>
            </a:r>
            <a:r>
              <a:rPr lang="en-US">
                <a:cs typeface="B Badr" panose="00000400000000000000" pitchFamily="2" charset="-78"/>
              </a:rPr>
              <a:t>B </a:t>
            </a:r>
            <a:r>
              <a:rPr lang="fa-IR">
                <a:cs typeface="B Badr" panose="00000400000000000000" pitchFamily="2" charset="-78"/>
              </a:rPr>
              <a:t>غیـر از فولات، اسـیدهای چـرب و یـد همـه تحـت تأثیـر رژیـم غذایـی مادرهسـتند.</a:t>
            </a:r>
            <a:endParaRPr lang="fa-IR" dirty="0">
              <a:cs typeface="B Badr" panose="00000400000000000000" pitchFamily="2" charset="-78"/>
            </a:endParaRPr>
          </a:p>
        </p:txBody>
      </p:sp>
    </p:spTree>
    <p:extLst>
      <p:ext uri="{BB962C8B-B14F-4D97-AF65-F5344CB8AC3E}">
        <p14:creationId xmlns:p14="http://schemas.microsoft.com/office/powerpoint/2010/main" val="3198317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Arshia" panose="00000400000000000000" pitchFamily="2" charset="-78"/>
              </a:rPr>
              <a:t>حجم و تركیب مواد مغذی شیر مادر و عوامل مؤثر بر آن</a:t>
            </a:r>
            <a:endParaRPr lang="fa-IR" dirty="0"/>
          </a:p>
        </p:txBody>
      </p:sp>
      <p:sp>
        <p:nvSpPr>
          <p:cNvPr id="3" name="Content Placeholder 2"/>
          <p:cNvSpPr>
            <a:spLocks noGrp="1"/>
          </p:cNvSpPr>
          <p:nvPr>
            <p:ph idx="1"/>
          </p:nvPr>
        </p:nvSpPr>
        <p:spPr/>
        <p:txBody>
          <a:bodyPr/>
          <a:lstStyle/>
          <a:p>
            <a:pPr algn="r" rtl="1"/>
            <a:r>
              <a:rPr lang="fa-IR" dirty="0" smtClean="0">
                <a:cs typeface="B Badr" panose="00000400000000000000" pitchFamily="2" charset="-78"/>
              </a:rPr>
              <a:t>اگـر </a:t>
            </a:r>
            <a:r>
              <a:rPr lang="fa-IR" dirty="0" smtClean="0">
                <a:cs typeface="B Badr" panose="00000400000000000000" pitchFamily="2" charset="-78"/>
              </a:rPr>
              <a:t>ذخایـر ویتامیـن 12</a:t>
            </a:r>
            <a:r>
              <a:rPr lang="en-US" dirty="0" smtClean="0">
                <a:cs typeface="B Badr" panose="00000400000000000000" pitchFamily="2" charset="-78"/>
              </a:rPr>
              <a:t>B </a:t>
            </a:r>
            <a:r>
              <a:rPr lang="fa-IR" dirty="0" smtClean="0">
                <a:cs typeface="B Badr" panose="00000400000000000000" pitchFamily="2" charset="-78"/>
              </a:rPr>
              <a:t>مـادر تخلیـه شـود شـیر مـادر هـم از نظـر ویتامیـن 12</a:t>
            </a:r>
            <a:r>
              <a:rPr lang="en-US" dirty="0" smtClean="0">
                <a:cs typeface="B Badr" panose="00000400000000000000" pitchFamily="2" charset="-78"/>
              </a:rPr>
              <a:t>B </a:t>
            </a:r>
            <a:r>
              <a:rPr lang="fa-IR" dirty="0" smtClean="0">
                <a:cs typeface="B Badr" panose="00000400000000000000" pitchFamily="2" charset="-78"/>
              </a:rPr>
              <a:t>دچــار کمبــود مــی شــود کــه بــا تظاهراتــی در شــیرخوار همــراه خواهــد بــود.</a:t>
            </a:r>
          </a:p>
          <a:p>
            <a:pPr algn="r" rtl="1"/>
            <a:r>
              <a:rPr lang="fa-IR" dirty="0" smtClean="0">
                <a:cs typeface="B Badr" panose="00000400000000000000" pitchFamily="2" charset="-78"/>
              </a:rPr>
              <a:t> مـادران </a:t>
            </a:r>
            <a:r>
              <a:rPr lang="fa-IR" dirty="0" smtClean="0">
                <a:cs typeface="B Badr" panose="00000400000000000000" pitchFamily="2" charset="-78"/>
              </a:rPr>
              <a:t>مبتـلا بـه </a:t>
            </a:r>
            <a:r>
              <a:rPr lang="fa-IR" dirty="0" smtClean="0">
                <a:cs typeface="B Badr" panose="00000400000000000000" pitchFamily="2" charset="-78"/>
              </a:rPr>
              <a:t>آسـیبهای رودهای، بایپس معـده و رژیـم فاقـد گلوتـن نیــز درمعــرض کمبــود ویتامینهــای گــروه </a:t>
            </a:r>
            <a:r>
              <a:rPr lang="en-US" dirty="0" smtClean="0">
                <a:cs typeface="B Badr" panose="00000400000000000000" pitchFamily="2" charset="-78"/>
              </a:rPr>
              <a:t>B </a:t>
            </a:r>
            <a:r>
              <a:rPr lang="fa-IR" dirty="0" smtClean="0">
                <a:cs typeface="B Badr" panose="00000400000000000000" pitchFamily="2" charset="-78"/>
              </a:rPr>
              <a:t>هســتند. </a:t>
            </a:r>
          </a:p>
          <a:p>
            <a:pPr algn="r" rtl="1"/>
            <a:r>
              <a:rPr lang="fa-IR" dirty="0" smtClean="0">
                <a:cs typeface="B Badr" panose="00000400000000000000" pitchFamily="2" charset="-78"/>
              </a:rPr>
              <a:t>اسید های چرب </a:t>
            </a:r>
          </a:p>
          <a:p>
            <a:pPr algn="r" rtl="1"/>
            <a:r>
              <a:rPr lang="fa-IR" dirty="0" smtClean="0">
                <a:cs typeface="B Badr" panose="00000400000000000000" pitchFamily="2" charset="-78"/>
              </a:rPr>
              <a:t>مواد معدنی</a:t>
            </a:r>
            <a:endParaRPr lang="fa-IR" dirty="0">
              <a:cs typeface="B Badr" panose="00000400000000000000" pitchFamily="2" charset="-78"/>
            </a:endParaRPr>
          </a:p>
        </p:txBody>
      </p:sp>
      <p:pic>
        <p:nvPicPr>
          <p:cNvPr id="4" name="Picture 3"/>
          <p:cNvPicPr>
            <a:picLocks noChangeAspect="1"/>
          </p:cNvPicPr>
          <p:nvPr/>
        </p:nvPicPr>
        <p:blipFill>
          <a:blip r:embed="rId2"/>
          <a:stretch>
            <a:fillRect/>
          </a:stretch>
        </p:blipFill>
        <p:spPr>
          <a:xfrm>
            <a:off x="1100681" y="5037227"/>
            <a:ext cx="2867025" cy="1590675"/>
          </a:xfrm>
          <a:prstGeom prst="rect">
            <a:avLst/>
          </a:prstGeom>
        </p:spPr>
      </p:pic>
    </p:spTree>
    <p:extLst>
      <p:ext uri="{BB962C8B-B14F-4D97-AF65-F5344CB8AC3E}">
        <p14:creationId xmlns:p14="http://schemas.microsoft.com/office/powerpoint/2010/main" val="930169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1934</Words>
  <Application>Microsoft Office PowerPoint</Application>
  <PresentationFormat>Widescreen</PresentationFormat>
  <Paragraphs>106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 Arshia</vt:lpstr>
      <vt:lpstr>B Badr</vt:lpstr>
      <vt:lpstr>Calibri</vt:lpstr>
      <vt:lpstr>Calibri Light</vt:lpstr>
      <vt:lpstr>Times New Roman</vt:lpstr>
      <vt:lpstr>Office Theme</vt:lpstr>
      <vt:lpstr>PowerPoint Presentation</vt:lpstr>
      <vt:lpstr>PowerPoint Presentation</vt:lpstr>
      <vt:lpstr>اهداف آموزشی </vt:lpstr>
      <vt:lpstr>حجم و تركیب مواد مغذی شیر مادر و عوامل مؤثر بر آن </vt:lpstr>
      <vt:lpstr>حجم و تركیب مواد مغذی شیر مادر و عوامل مؤثر بر آن</vt:lpstr>
      <vt:lpstr>حجم و تركیب مواد مغذی شیر مادر و عوامل مؤثر بر آن</vt:lpstr>
      <vt:lpstr>حجم و تركیب مواد مغذی شیر مادر و عوامل مؤثر بر آن</vt:lpstr>
      <vt:lpstr>حجم و تركیب مواد مغذی شیر مادر و عوامل مؤثر بر آن</vt:lpstr>
      <vt:lpstr>حجم و تركیب مواد مغذی شیر مادر و عوامل مؤثر بر آن</vt:lpstr>
      <vt:lpstr>حجم و تركیب مواد مغذی شیر مادر و عوامل مؤثر بر آن</vt:lpstr>
      <vt:lpstr>حجم و تركیب مواد مغذی شیر مادر و عوامل مؤثر بر آن</vt:lpstr>
      <vt:lpstr>تنوع رژیم غذایی</vt:lpstr>
      <vt:lpstr>مادران از چه مواد غذایی پرهیز کنند؟</vt:lpstr>
      <vt:lpstr>ضرورت مکمل یاری برای مادر و شیرخوار</vt:lpstr>
      <vt:lpstr>مکمل یاری </vt:lpstr>
      <vt:lpstr>مکمل یاری </vt:lpstr>
      <vt:lpstr>مکمل یاری </vt:lpstr>
      <vt:lpstr>كاهش وزن و شیردهی</vt:lpstr>
      <vt:lpstr>PowerPoint Presentation</vt:lpstr>
      <vt:lpstr>ورزش و شیردهی</vt:lpstr>
      <vt:lpstr>تغذیه مادر و تغییر رنگ و مزه شیر</vt:lpstr>
      <vt:lpstr>رژیم گیاهخواری و شیردهی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تغدیه با شیر مادر</dc:title>
  <dc:creator>Roonika</dc:creator>
  <cp:lastModifiedBy>Golnaz Rajaeieh</cp:lastModifiedBy>
  <cp:revision>27</cp:revision>
  <dcterms:created xsi:type="dcterms:W3CDTF">2024-08-11T16:09:03Z</dcterms:created>
  <dcterms:modified xsi:type="dcterms:W3CDTF">2024-08-12T04:51:41Z</dcterms:modified>
</cp:coreProperties>
</file>